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3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</p:sldMasterIdLst>
  <p:notesMasterIdLst>
    <p:notesMasterId r:id="rId28"/>
  </p:notesMasterIdLst>
  <p:sldIdLst>
    <p:sldId id="12963" r:id="rId5"/>
    <p:sldId id="1881839042" r:id="rId6"/>
    <p:sldId id="1881839043" r:id="rId7"/>
    <p:sldId id="1881839054" r:id="rId8"/>
    <p:sldId id="1881839040" r:id="rId9"/>
    <p:sldId id="1881839030" r:id="rId10"/>
    <p:sldId id="13077" r:id="rId11"/>
    <p:sldId id="1881839044" r:id="rId12"/>
    <p:sldId id="1881839045" r:id="rId13"/>
    <p:sldId id="1881839055" r:id="rId14"/>
    <p:sldId id="1881839053" r:id="rId15"/>
    <p:sldId id="1881839056" r:id="rId16"/>
    <p:sldId id="2328" r:id="rId17"/>
    <p:sldId id="1881839057" r:id="rId18"/>
    <p:sldId id="1881839058" r:id="rId19"/>
    <p:sldId id="1881839059" r:id="rId20"/>
    <p:sldId id="1881839060" r:id="rId21"/>
    <p:sldId id="1881839061" r:id="rId22"/>
    <p:sldId id="1881839062" r:id="rId23"/>
    <p:sldId id="1881839063" r:id="rId24"/>
    <p:sldId id="1881839000" r:id="rId25"/>
    <p:sldId id="1881839051" r:id="rId26"/>
    <p:sldId id="188183906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4EE0217-946B-8102-B4ED-0B4DF896D58B}" name="Vaishali Gursal" initials="VG" userId="Vaishali Gursal" providerId="None"/>
  <p188:author id="{9F8A2C23-EDC3-3CD6-5526-41B2C8DC29FF}" name="Helen Stanford" initials="HS" userId="Helen Stanford" providerId="None"/>
  <p188:author id="{22A657AD-00B7-B5CA-27C8-5585190DAA3A}" name="Sarah Turner" initials="ST" userId="S::Sarah.Turner@wearelucidgroup.com::fd33087a-348c-4188-b94f-952ae3088599" providerId="AD"/>
  <p188:author id="{E577DBB5-AE41-963B-13DF-2745A95C7317}" name="Helen Sharland" initials="HS" userId="S::Helen.Sharland@wearelucidgroup.com::8bfc5259-829d-4d1a-84c4-afa70c74011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ABE1"/>
    <a:srgbClr val="19195A"/>
    <a:srgbClr val="656665"/>
    <a:srgbClr val="939393"/>
    <a:srgbClr val="000000"/>
    <a:srgbClr val="DECEEA"/>
    <a:srgbClr val="EEDBFD"/>
    <a:srgbClr val="3C1658"/>
    <a:srgbClr val="12172F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34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, Jiawen" userId="0ea971ef-7634-4154-9372-ea30a0cfafa9" providerId="ADAL" clId="{F27D1B2A-F881-4169-AD56-B0A00A87B814}"/>
    <pc:docChg chg="custSel modSld">
      <pc:chgData name="He, Jiawen" userId="0ea971ef-7634-4154-9372-ea30a0cfafa9" providerId="ADAL" clId="{F27D1B2A-F881-4169-AD56-B0A00A87B814}" dt="2025-01-07T07:32:08.940" v="5"/>
      <pc:docMkLst>
        <pc:docMk/>
      </pc:docMkLst>
      <pc:sldChg chg="delSp modSp mod">
        <pc:chgData name="He, Jiawen" userId="0ea971ef-7634-4154-9372-ea30a0cfafa9" providerId="ADAL" clId="{F27D1B2A-F881-4169-AD56-B0A00A87B814}" dt="2025-01-07T07:32:08.940" v="5"/>
        <pc:sldMkLst>
          <pc:docMk/>
          <pc:sldMk cId="1275699527" sldId="12963"/>
        </pc:sldMkLst>
        <pc:spChg chg="del">
          <ac:chgData name="He, Jiawen" userId="0ea971ef-7634-4154-9372-ea30a0cfafa9" providerId="ADAL" clId="{F27D1B2A-F881-4169-AD56-B0A00A87B814}" dt="2025-01-07T07:31:25.904" v="0" actId="478"/>
          <ac:spMkLst>
            <pc:docMk/>
            <pc:sldMk cId="1275699527" sldId="12963"/>
            <ac:spMk id="2" creationId="{C731F993-659B-909D-A9B5-780CF1A9F68D}"/>
          </ac:spMkLst>
        </pc:spChg>
        <pc:spChg chg="mod">
          <ac:chgData name="He, Jiawen" userId="0ea971ef-7634-4154-9372-ea30a0cfafa9" providerId="ADAL" clId="{F27D1B2A-F881-4169-AD56-B0A00A87B814}" dt="2025-01-07T07:32:08.940" v="5"/>
          <ac:spMkLst>
            <pc:docMk/>
            <pc:sldMk cId="1275699527" sldId="12963"/>
            <ac:spMk id="4" creationId="{32B03DD8-41B7-4B0C-5A29-B47E85C77C7E}"/>
          </ac:spMkLst>
        </pc:spChg>
      </pc:sldChg>
    </pc:docChg>
  </pc:docChgLst>
  <pc:docChgLst>
    <pc:chgData name="Helen Sharland" userId="S::helen.sharland@wearelucidgroup.com::8bfc5259-829d-4d1a-84c4-afa70c74011d" providerId="AD" clId="Web-{F5610D8D-4C1A-EA4A-E6E1-2779E1929FC1}"/>
    <pc:docChg chg="modSld">
      <pc:chgData name="Helen Sharland" userId="S::helen.sharland@wearelucidgroup.com::8bfc5259-829d-4d1a-84c4-afa70c74011d" providerId="AD" clId="Web-{F5610D8D-4C1A-EA4A-E6E1-2779E1929FC1}" dt="2024-05-13T16:08:37.918" v="0" actId="20577"/>
      <pc:docMkLst>
        <pc:docMk/>
      </pc:docMkLst>
      <pc:sldChg chg="modSp">
        <pc:chgData name="Helen Sharland" userId="S::helen.sharland@wearelucidgroup.com::8bfc5259-829d-4d1a-84c4-afa70c74011d" providerId="AD" clId="Web-{F5610D8D-4C1A-EA4A-E6E1-2779E1929FC1}" dt="2024-05-13T16:08:37.918" v="0" actId="20577"/>
        <pc:sldMkLst>
          <pc:docMk/>
          <pc:sldMk cId="1275699527" sldId="12963"/>
        </pc:sldMkLst>
        <pc:spChg chg="mod">
          <ac:chgData name="Helen Sharland" userId="S::helen.sharland@wearelucidgroup.com::8bfc5259-829d-4d1a-84c4-afa70c74011d" providerId="AD" clId="Web-{F5610D8D-4C1A-EA4A-E6E1-2779E1929FC1}" dt="2024-05-13T16:08:37.918" v="0" actId="20577"/>
          <ac:spMkLst>
            <pc:docMk/>
            <pc:sldMk cId="1275699527" sldId="12963"/>
            <ac:spMk id="2" creationId="{C731F993-659B-909D-A9B5-780CF1A9F68D}"/>
          </ac:spMkLst>
        </pc:spChg>
      </pc:sldChg>
    </pc:docChg>
  </pc:docChgLst>
  <pc:docChgLst>
    <pc:chgData name="He, Jiawen" userId="0ea971ef-7634-4154-9372-ea30a0cfafa9" providerId="ADAL" clId="{C52A474A-015D-4BC5-B927-A145D33137D4}"/>
    <pc:docChg chg="custSel modSld">
      <pc:chgData name="He, Jiawen" userId="0ea971ef-7634-4154-9372-ea30a0cfafa9" providerId="ADAL" clId="{C52A474A-015D-4BC5-B927-A145D33137D4}" dt="2024-08-26T03:14:35.232" v="13" actId="1076"/>
      <pc:docMkLst>
        <pc:docMk/>
      </pc:docMkLst>
      <pc:sldChg chg="delSp modSp mod">
        <pc:chgData name="He, Jiawen" userId="0ea971ef-7634-4154-9372-ea30a0cfafa9" providerId="ADAL" clId="{C52A474A-015D-4BC5-B927-A145D33137D4}" dt="2024-08-26T03:14:35.232" v="13" actId="1076"/>
        <pc:sldMkLst>
          <pc:docMk/>
          <pc:sldMk cId="2713076896" sldId="1881839054"/>
        </pc:sldMkLst>
        <pc:spChg chg="del">
          <ac:chgData name="He, Jiawen" userId="0ea971ef-7634-4154-9372-ea30a0cfafa9" providerId="ADAL" clId="{C52A474A-015D-4BC5-B927-A145D33137D4}" dt="2024-08-26T03:13:59.903" v="1" actId="478"/>
          <ac:spMkLst>
            <pc:docMk/>
            <pc:sldMk cId="2713076896" sldId="1881839054"/>
            <ac:spMk id="2" creationId="{A2A32C53-6E1F-E5FF-1423-C86E9DE6CA75}"/>
          </ac:spMkLst>
        </pc:spChg>
        <pc:spChg chg="mod">
          <ac:chgData name="He, Jiawen" userId="0ea971ef-7634-4154-9372-ea30a0cfafa9" providerId="ADAL" clId="{C52A474A-015D-4BC5-B927-A145D33137D4}" dt="2024-08-26T03:14:35.232" v="13" actId="1076"/>
          <ac:spMkLst>
            <pc:docMk/>
            <pc:sldMk cId="2713076896" sldId="1881839054"/>
            <ac:spMk id="62" creationId="{D7DD52E1-9DEB-433E-843F-137D2F9CADD0}"/>
          </ac:spMkLst>
        </pc:spChg>
        <pc:spChg chg="del">
          <ac:chgData name="He, Jiawen" userId="0ea971ef-7634-4154-9372-ea30a0cfafa9" providerId="ADAL" clId="{C52A474A-015D-4BC5-B927-A145D33137D4}" dt="2024-08-26T03:14:06.498" v="2" actId="478"/>
          <ac:spMkLst>
            <pc:docMk/>
            <pc:sldMk cId="2713076896" sldId="1881839054"/>
            <ac:spMk id="618" creationId="{5E7C28DE-9875-460B-828D-BB3B1A943C87}"/>
          </ac:spMkLst>
        </pc:spChg>
        <pc:spChg chg="del">
          <ac:chgData name="He, Jiawen" userId="0ea971ef-7634-4154-9372-ea30a0cfafa9" providerId="ADAL" clId="{C52A474A-015D-4BC5-B927-A145D33137D4}" dt="2024-08-26T03:14:06.498" v="2" actId="478"/>
          <ac:spMkLst>
            <pc:docMk/>
            <pc:sldMk cId="2713076896" sldId="1881839054"/>
            <ac:spMk id="619" creationId="{03B32602-4BF7-4BAE-B499-189437772F99}"/>
          </ac:spMkLst>
        </pc:spChg>
        <pc:spChg chg="del">
          <ac:chgData name="He, Jiawen" userId="0ea971ef-7634-4154-9372-ea30a0cfafa9" providerId="ADAL" clId="{C52A474A-015D-4BC5-B927-A145D33137D4}" dt="2024-08-26T03:14:06.498" v="2" actId="478"/>
          <ac:spMkLst>
            <pc:docMk/>
            <pc:sldMk cId="2713076896" sldId="1881839054"/>
            <ac:spMk id="622" creationId="{DE4FBA66-F5E6-4F54-BFC9-CE3C9DFF8710}"/>
          </ac:spMkLst>
        </pc:spChg>
        <pc:spChg chg="del">
          <ac:chgData name="He, Jiawen" userId="0ea971ef-7634-4154-9372-ea30a0cfafa9" providerId="ADAL" clId="{C52A474A-015D-4BC5-B927-A145D33137D4}" dt="2024-08-26T03:14:06.498" v="2" actId="478"/>
          <ac:spMkLst>
            <pc:docMk/>
            <pc:sldMk cId="2713076896" sldId="1881839054"/>
            <ac:spMk id="623" creationId="{3C0637B6-FE51-481B-A872-AFCB2E1C7484}"/>
          </ac:spMkLst>
        </pc:spChg>
        <pc:spChg chg="del">
          <ac:chgData name="He, Jiawen" userId="0ea971ef-7634-4154-9372-ea30a0cfafa9" providerId="ADAL" clId="{C52A474A-015D-4BC5-B927-A145D33137D4}" dt="2024-08-26T03:14:06.498" v="2" actId="478"/>
          <ac:spMkLst>
            <pc:docMk/>
            <pc:sldMk cId="2713076896" sldId="1881839054"/>
            <ac:spMk id="624" creationId="{C016FE05-E4F7-4AEE-96AB-A0E7F01B7B6D}"/>
          </ac:spMkLst>
        </pc:spChg>
        <pc:spChg chg="del">
          <ac:chgData name="He, Jiawen" userId="0ea971ef-7634-4154-9372-ea30a0cfafa9" providerId="ADAL" clId="{C52A474A-015D-4BC5-B927-A145D33137D4}" dt="2024-08-26T03:14:06.498" v="2" actId="478"/>
          <ac:spMkLst>
            <pc:docMk/>
            <pc:sldMk cId="2713076896" sldId="1881839054"/>
            <ac:spMk id="625" creationId="{5ACCEB62-F34E-4B13-B8A3-1C1C65D7DE27}"/>
          </ac:spMkLst>
        </pc:spChg>
        <pc:spChg chg="del">
          <ac:chgData name="He, Jiawen" userId="0ea971ef-7634-4154-9372-ea30a0cfafa9" providerId="ADAL" clId="{C52A474A-015D-4BC5-B927-A145D33137D4}" dt="2024-08-26T03:14:06.498" v="2" actId="478"/>
          <ac:spMkLst>
            <pc:docMk/>
            <pc:sldMk cId="2713076896" sldId="1881839054"/>
            <ac:spMk id="626" creationId="{2142234F-951F-4F9A-8065-046EC5E9D7BA}"/>
          </ac:spMkLst>
        </pc:spChg>
        <pc:spChg chg="del">
          <ac:chgData name="He, Jiawen" userId="0ea971ef-7634-4154-9372-ea30a0cfafa9" providerId="ADAL" clId="{C52A474A-015D-4BC5-B927-A145D33137D4}" dt="2024-08-26T03:14:06.498" v="2" actId="478"/>
          <ac:spMkLst>
            <pc:docMk/>
            <pc:sldMk cId="2713076896" sldId="1881839054"/>
            <ac:spMk id="627" creationId="{A01B391B-31F4-41A5-8A1C-E5C2317E69C0}"/>
          </ac:spMkLst>
        </pc:spChg>
        <pc:spChg chg="del">
          <ac:chgData name="He, Jiawen" userId="0ea971ef-7634-4154-9372-ea30a0cfafa9" providerId="ADAL" clId="{C52A474A-015D-4BC5-B927-A145D33137D4}" dt="2024-08-26T03:14:06.498" v="2" actId="478"/>
          <ac:spMkLst>
            <pc:docMk/>
            <pc:sldMk cId="2713076896" sldId="1881839054"/>
            <ac:spMk id="628" creationId="{214A17CD-FA9B-4F6C-BA11-5F6CB6A86C2E}"/>
          </ac:spMkLst>
        </pc:spChg>
        <pc:spChg chg="del">
          <ac:chgData name="He, Jiawen" userId="0ea971ef-7634-4154-9372-ea30a0cfafa9" providerId="ADAL" clId="{C52A474A-015D-4BC5-B927-A145D33137D4}" dt="2024-08-26T03:14:06.498" v="2" actId="478"/>
          <ac:spMkLst>
            <pc:docMk/>
            <pc:sldMk cId="2713076896" sldId="1881839054"/>
            <ac:spMk id="629" creationId="{2145EEA3-0809-43F7-9F35-2A48D5C35CC2}"/>
          </ac:spMkLst>
        </pc:spChg>
        <pc:spChg chg="del">
          <ac:chgData name="He, Jiawen" userId="0ea971ef-7634-4154-9372-ea30a0cfafa9" providerId="ADAL" clId="{C52A474A-015D-4BC5-B927-A145D33137D4}" dt="2024-08-26T03:14:06.498" v="2" actId="478"/>
          <ac:spMkLst>
            <pc:docMk/>
            <pc:sldMk cId="2713076896" sldId="1881839054"/>
            <ac:spMk id="631" creationId="{908E1936-47F8-4B33-88D2-0BA5FD0564E5}"/>
          </ac:spMkLst>
        </pc:spChg>
        <pc:spChg chg="del">
          <ac:chgData name="He, Jiawen" userId="0ea971ef-7634-4154-9372-ea30a0cfafa9" providerId="ADAL" clId="{C52A474A-015D-4BC5-B927-A145D33137D4}" dt="2024-08-26T03:14:06.498" v="2" actId="478"/>
          <ac:spMkLst>
            <pc:docMk/>
            <pc:sldMk cId="2713076896" sldId="1881839054"/>
            <ac:spMk id="632" creationId="{CAD7D481-9AA0-48DE-97DA-8CE7CD7BD52B}"/>
          </ac:spMkLst>
        </pc:spChg>
        <pc:spChg chg="del">
          <ac:chgData name="He, Jiawen" userId="0ea971ef-7634-4154-9372-ea30a0cfafa9" providerId="ADAL" clId="{C52A474A-015D-4BC5-B927-A145D33137D4}" dt="2024-08-26T03:14:06.498" v="2" actId="478"/>
          <ac:spMkLst>
            <pc:docMk/>
            <pc:sldMk cId="2713076896" sldId="1881839054"/>
            <ac:spMk id="633" creationId="{643D2AF2-C01E-4119-9A12-0D248F24323C}"/>
          </ac:spMkLst>
        </pc:spChg>
        <pc:spChg chg="del">
          <ac:chgData name="He, Jiawen" userId="0ea971ef-7634-4154-9372-ea30a0cfafa9" providerId="ADAL" clId="{C52A474A-015D-4BC5-B927-A145D33137D4}" dt="2024-08-26T03:14:06.498" v="2" actId="478"/>
          <ac:spMkLst>
            <pc:docMk/>
            <pc:sldMk cId="2713076896" sldId="1881839054"/>
            <ac:spMk id="635" creationId="{0AD85BEE-6C35-4627-9E81-962F89A17AAA}"/>
          </ac:spMkLst>
        </pc:spChg>
        <pc:spChg chg="del">
          <ac:chgData name="He, Jiawen" userId="0ea971ef-7634-4154-9372-ea30a0cfafa9" providerId="ADAL" clId="{C52A474A-015D-4BC5-B927-A145D33137D4}" dt="2024-08-26T03:14:06.498" v="2" actId="478"/>
          <ac:spMkLst>
            <pc:docMk/>
            <pc:sldMk cId="2713076896" sldId="1881839054"/>
            <ac:spMk id="636" creationId="{966755E1-85F6-4DDA-818A-4FDF35D2EB16}"/>
          </ac:spMkLst>
        </pc:spChg>
        <pc:spChg chg="del">
          <ac:chgData name="He, Jiawen" userId="0ea971ef-7634-4154-9372-ea30a0cfafa9" providerId="ADAL" clId="{C52A474A-015D-4BC5-B927-A145D33137D4}" dt="2024-08-26T03:13:57.129" v="0" actId="478"/>
          <ac:spMkLst>
            <pc:docMk/>
            <pc:sldMk cId="2713076896" sldId="1881839054"/>
            <ac:spMk id="637" creationId="{A9493CCF-82D8-4DB4-97BB-523F69A78B9D}"/>
          </ac:spMkLst>
        </pc:spChg>
        <pc:spChg chg="del">
          <ac:chgData name="He, Jiawen" userId="0ea971ef-7634-4154-9372-ea30a0cfafa9" providerId="ADAL" clId="{C52A474A-015D-4BC5-B927-A145D33137D4}" dt="2024-08-26T03:13:57.129" v="0" actId="478"/>
          <ac:spMkLst>
            <pc:docMk/>
            <pc:sldMk cId="2713076896" sldId="1881839054"/>
            <ac:spMk id="638" creationId="{F755676D-AC8E-4D3E-A4BB-421331625200}"/>
          </ac:spMkLst>
        </pc:spChg>
        <pc:spChg chg="del">
          <ac:chgData name="He, Jiawen" userId="0ea971ef-7634-4154-9372-ea30a0cfafa9" providerId="ADAL" clId="{C52A474A-015D-4BC5-B927-A145D33137D4}" dt="2024-08-26T03:13:57.129" v="0" actId="478"/>
          <ac:spMkLst>
            <pc:docMk/>
            <pc:sldMk cId="2713076896" sldId="1881839054"/>
            <ac:spMk id="639" creationId="{2AB22770-1BE6-4E6C-B687-EA4784B346C2}"/>
          </ac:spMkLst>
        </pc:spChg>
        <pc:spChg chg="del">
          <ac:chgData name="He, Jiawen" userId="0ea971ef-7634-4154-9372-ea30a0cfafa9" providerId="ADAL" clId="{C52A474A-015D-4BC5-B927-A145D33137D4}" dt="2024-08-26T03:13:57.129" v="0" actId="478"/>
          <ac:spMkLst>
            <pc:docMk/>
            <pc:sldMk cId="2713076896" sldId="1881839054"/>
            <ac:spMk id="640" creationId="{1EBBA7BB-2ED9-4F34-A120-144134F5790F}"/>
          </ac:spMkLst>
        </pc:spChg>
        <pc:spChg chg="del">
          <ac:chgData name="He, Jiawen" userId="0ea971ef-7634-4154-9372-ea30a0cfafa9" providerId="ADAL" clId="{C52A474A-015D-4BC5-B927-A145D33137D4}" dt="2024-08-26T03:13:57.129" v="0" actId="478"/>
          <ac:spMkLst>
            <pc:docMk/>
            <pc:sldMk cId="2713076896" sldId="1881839054"/>
            <ac:spMk id="641" creationId="{03089358-D745-463B-B972-786B70441715}"/>
          </ac:spMkLst>
        </pc:spChg>
        <pc:spChg chg="del">
          <ac:chgData name="He, Jiawen" userId="0ea971ef-7634-4154-9372-ea30a0cfafa9" providerId="ADAL" clId="{C52A474A-015D-4BC5-B927-A145D33137D4}" dt="2024-08-26T03:13:57.129" v="0" actId="478"/>
          <ac:spMkLst>
            <pc:docMk/>
            <pc:sldMk cId="2713076896" sldId="1881839054"/>
            <ac:spMk id="642" creationId="{FD81F908-8BBB-4FA7-9442-2B3EDDDAB9B7}"/>
          </ac:spMkLst>
        </pc:spChg>
        <pc:spChg chg="del">
          <ac:chgData name="He, Jiawen" userId="0ea971ef-7634-4154-9372-ea30a0cfafa9" providerId="ADAL" clId="{C52A474A-015D-4BC5-B927-A145D33137D4}" dt="2024-08-26T03:13:57.129" v="0" actId="478"/>
          <ac:spMkLst>
            <pc:docMk/>
            <pc:sldMk cId="2713076896" sldId="1881839054"/>
            <ac:spMk id="643" creationId="{8E46EFDA-EFB8-47D2-8DE2-9D8DFE5D40E1}"/>
          </ac:spMkLst>
        </pc:spChg>
        <pc:spChg chg="del">
          <ac:chgData name="He, Jiawen" userId="0ea971ef-7634-4154-9372-ea30a0cfafa9" providerId="ADAL" clId="{C52A474A-015D-4BC5-B927-A145D33137D4}" dt="2024-08-26T03:13:57.129" v="0" actId="478"/>
          <ac:spMkLst>
            <pc:docMk/>
            <pc:sldMk cId="2713076896" sldId="1881839054"/>
            <ac:spMk id="644" creationId="{BCEA3DDD-5288-44D8-BB89-CD5DA54531AD}"/>
          </ac:spMkLst>
        </pc:spChg>
        <pc:spChg chg="del">
          <ac:chgData name="He, Jiawen" userId="0ea971ef-7634-4154-9372-ea30a0cfafa9" providerId="ADAL" clId="{C52A474A-015D-4BC5-B927-A145D33137D4}" dt="2024-08-26T03:13:57.129" v="0" actId="478"/>
          <ac:spMkLst>
            <pc:docMk/>
            <pc:sldMk cId="2713076896" sldId="1881839054"/>
            <ac:spMk id="645" creationId="{7DC8B899-A7E2-4E01-9709-3A4F632F7401}"/>
          </ac:spMkLst>
        </pc:spChg>
        <pc:spChg chg="del">
          <ac:chgData name="He, Jiawen" userId="0ea971ef-7634-4154-9372-ea30a0cfafa9" providerId="ADAL" clId="{C52A474A-015D-4BC5-B927-A145D33137D4}" dt="2024-08-26T03:13:57.129" v="0" actId="478"/>
          <ac:spMkLst>
            <pc:docMk/>
            <pc:sldMk cId="2713076896" sldId="1881839054"/>
            <ac:spMk id="646" creationId="{6E1DA7F0-02FC-4098-AB64-2D408258824B}"/>
          </ac:spMkLst>
        </pc:spChg>
        <pc:spChg chg="del">
          <ac:chgData name="He, Jiawen" userId="0ea971ef-7634-4154-9372-ea30a0cfafa9" providerId="ADAL" clId="{C52A474A-015D-4BC5-B927-A145D33137D4}" dt="2024-08-26T03:13:57.129" v="0" actId="478"/>
          <ac:spMkLst>
            <pc:docMk/>
            <pc:sldMk cId="2713076896" sldId="1881839054"/>
            <ac:spMk id="647" creationId="{38E1FD84-7F62-42E7-8FAC-4089276C04BB}"/>
          </ac:spMkLst>
        </pc:spChg>
        <pc:spChg chg="del">
          <ac:chgData name="He, Jiawen" userId="0ea971ef-7634-4154-9372-ea30a0cfafa9" providerId="ADAL" clId="{C52A474A-015D-4BC5-B927-A145D33137D4}" dt="2024-08-26T03:14:06.498" v="2" actId="478"/>
          <ac:spMkLst>
            <pc:docMk/>
            <pc:sldMk cId="2713076896" sldId="1881839054"/>
            <ac:spMk id="648" creationId="{066F15D4-5414-4FAE-8171-EDFF29464541}"/>
          </ac:spMkLst>
        </pc:spChg>
        <pc:spChg chg="del">
          <ac:chgData name="He, Jiawen" userId="0ea971ef-7634-4154-9372-ea30a0cfafa9" providerId="ADAL" clId="{C52A474A-015D-4BC5-B927-A145D33137D4}" dt="2024-08-26T03:14:06.498" v="2" actId="478"/>
          <ac:spMkLst>
            <pc:docMk/>
            <pc:sldMk cId="2713076896" sldId="1881839054"/>
            <ac:spMk id="649" creationId="{C1B5CC7D-7317-4017-8881-9F969A777293}"/>
          </ac:spMkLst>
        </pc:spChg>
        <pc:spChg chg="del">
          <ac:chgData name="He, Jiawen" userId="0ea971ef-7634-4154-9372-ea30a0cfafa9" providerId="ADAL" clId="{C52A474A-015D-4BC5-B927-A145D33137D4}" dt="2024-08-26T03:14:06.498" v="2" actId="478"/>
          <ac:spMkLst>
            <pc:docMk/>
            <pc:sldMk cId="2713076896" sldId="1881839054"/>
            <ac:spMk id="650" creationId="{B88D8771-A110-4F0D-969C-87637AA9A71A}"/>
          </ac:spMkLst>
        </pc:spChg>
        <pc:spChg chg="del">
          <ac:chgData name="He, Jiawen" userId="0ea971ef-7634-4154-9372-ea30a0cfafa9" providerId="ADAL" clId="{C52A474A-015D-4BC5-B927-A145D33137D4}" dt="2024-08-26T03:14:06.498" v="2" actId="478"/>
          <ac:spMkLst>
            <pc:docMk/>
            <pc:sldMk cId="2713076896" sldId="1881839054"/>
            <ac:spMk id="651" creationId="{3270074C-EE57-497E-926B-568CAD1E0703}"/>
          </ac:spMkLst>
        </pc:spChg>
        <pc:spChg chg="del">
          <ac:chgData name="He, Jiawen" userId="0ea971ef-7634-4154-9372-ea30a0cfafa9" providerId="ADAL" clId="{C52A474A-015D-4BC5-B927-A145D33137D4}" dt="2024-08-26T03:14:06.498" v="2" actId="478"/>
          <ac:spMkLst>
            <pc:docMk/>
            <pc:sldMk cId="2713076896" sldId="1881839054"/>
            <ac:spMk id="652" creationId="{DC29AB7B-D9D1-41D7-9C8D-8A198AE27C00}"/>
          </ac:spMkLst>
        </pc:spChg>
        <pc:spChg chg="del">
          <ac:chgData name="He, Jiawen" userId="0ea971ef-7634-4154-9372-ea30a0cfafa9" providerId="ADAL" clId="{C52A474A-015D-4BC5-B927-A145D33137D4}" dt="2024-08-26T03:14:06.498" v="2" actId="478"/>
          <ac:spMkLst>
            <pc:docMk/>
            <pc:sldMk cId="2713076896" sldId="1881839054"/>
            <ac:spMk id="659" creationId="{8B42C5C5-55D2-45E6-B2F1-20177B4F04B3}"/>
          </ac:spMkLst>
        </pc:spChg>
        <pc:spChg chg="del">
          <ac:chgData name="He, Jiawen" userId="0ea971ef-7634-4154-9372-ea30a0cfafa9" providerId="ADAL" clId="{C52A474A-015D-4BC5-B927-A145D33137D4}" dt="2024-08-26T03:13:57.129" v="0" actId="478"/>
          <ac:spMkLst>
            <pc:docMk/>
            <pc:sldMk cId="2713076896" sldId="1881839054"/>
            <ac:spMk id="660" creationId="{C728DEE1-7751-42A8-ACDE-BFF8FF15B952}"/>
          </ac:spMkLst>
        </pc:spChg>
        <pc:spChg chg="del">
          <ac:chgData name="He, Jiawen" userId="0ea971ef-7634-4154-9372-ea30a0cfafa9" providerId="ADAL" clId="{C52A474A-015D-4BC5-B927-A145D33137D4}" dt="2024-08-26T03:13:57.129" v="0" actId="478"/>
          <ac:spMkLst>
            <pc:docMk/>
            <pc:sldMk cId="2713076896" sldId="1881839054"/>
            <ac:spMk id="661" creationId="{85438824-F64B-4541-97DC-6FACA651BE30}"/>
          </ac:spMkLst>
        </pc:spChg>
        <pc:spChg chg="del">
          <ac:chgData name="He, Jiawen" userId="0ea971ef-7634-4154-9372-ea30a0cfafa9" providerId="ADAL" clId="{C52A474A-015D-4BC5-B927-A145D33137D4}" dt="2024-08-26T03:14:06.498" v="2" actId="478"/>
          <ac:spMkLst>
            <pc:docMk/>
            <pc:sldMk cId="2713076896" sldId="1881839054"/>
            <ac:spMk id="664" creationId="{7AD0CC99-B7A8-49C8-8D2A-32DA6DFFF193}"/>
          </ac:spMkLst>
        </pc:spChg>
        <pc:spChg chg="del">
          <ac:chgData name="He, Jiawen" userId="0ea971ef-7634-4154-9372-ea30a0cfafa9" providerId="ADAL" clId="{C52A474A-015D-4BC5-B927-A145D33137D4}" dt="2024-08-26T03:14:06.498" v="2" actId="478"/>
          <ac:spMkLst>
            <pc:docMk/>
            <pc:sldMk cId="2713076896" sldId="1881839054"/>
            <ac:spMk id="665" creationId="{99A621E1-1D16-4799-B4FD-5D9B8FC5B2D4}"/>
          </ac:spMkLst>
        </pc:spChg>
        <pc:spChg chg="del">
          <ac:chgData name="He, Jiawen" userId="0ea971ef-7634-4154-9372-ea30a0cfafa9" providerId="ADAL" clId="{C52A474A-015D-4BC5-B927-A145D33137D4}" dt="2024-08-26T03:13:57.129" v="0" actId="478"/>
          <ac:spMkLst>
            <pc:docMk/>
            <pc:sldMk cId="2713076896" sldId="1881839054"/>
            <ac:spMk id="668" creationId="{24B3B904-6A95-4645-B2DA-F421A252F564}"/>
          </ac:spMkLst>
        </pc:spChg>
        <pc:spChg chg="del">
          <ac:chgData name="He, Jiawen" userId="0ea971ef-7634-4154-9372-ea30a0cfafa9" providerId="ADAL" clId="{C52A474A-015D-4BC5-B927-A145D33137D4}" dt="2024-08-26T03:13:57.129" v="0" actId="478"/>
          <ac:spMkLst>
            <pc:docMk/>
            <pc:sldMk cId="2713076896" sldId="1881839054"/>
            <ac:spMk id="669" creationId="{F81DDD18-D212-4EB3-96CF-026BA8F891CC}"/>
          </ac:spMkLst>
        </pc:spChg>
        <pc:spChg chg="del">
          <ac:chgData name="He, Jiawen" userId="0ea971ef-7634-4154-9372-ea30a0cfafa9" providerId="ADAL" clId="{C52A474A-015D-4BC5-B927-A145D33137D4}" dt="2024-08-26T03:14:06.498" v="2" actId="478"/>
          <ac:spMkLst>
            <pc:docMk/>
            <pc:sldMk cId="2713076896" sldId="1881839054"/>
            <ac:spMk id="672" creationId="{3DF650B9-0B6C-4ABD-B354-E684DB8EFB75}"/>
          </ac:spMkLst>
        </pc:spChg>
        <pc:spChg chg="del">
          <ac:chgData name="He, Jiawen" userId="0ea971ef-7634-4154-9372-ea30a0cfafa9" providerId="ADAL" clId="{C52A474A-015D-4BC5-B927-A145D33137D4}" dt="2024-08-26T03:14:06.498" v="2" actId="478"/>
          <ac:spMkLst>
            <pc:docMk/>
            <pc:sldMk cId="2713076896" sldId="1881839054"/>
            <ac:spMk id="673" creationId="{04EF941B-4050-418F-99AC-2B7F1824A021}"/>
          </ac:spMkLst>
        </pc:spChg>
        <pc:spChg chg="del">
          <ac:chgData name="He, Jiawen" userId="0ea971ef-7634-4154-9372-ea30a0cfafa9" providerId="ADAL" clId="{C52A474A-015D-4BC5-B927-A145D33137D4}" dt="2024-08-26T03:14:06.498" v="2" actId="478"/>
          <ac:spMkLst>
            <pc:docMk/>
            <pc:sldMk cId="2713076896" sldId="1881839054"/>
            <ac:spMk id="676" creationId="{1CD36787-3C2F-4AB6-9F6C-424E9D228D12}"/>
          </ac:spMkLst>
        </pc:spChg>
        <pc:spChg chg="del">
          <ac:chgData name="He, Jiawen" userId="0ea971ef-7634-4154-9372-ea30a0cfafa9" providerId="ADAL" clId="{C52A474A-015D-4BC5-B927-A145D33137D4}" dt="2024-08-26T03:14:06.498" v="2" actId="478"/>
          <ac:spMkLst>
            <pc:docMk/>
            <pc:sldMk cId="2713076896" sldId="1881839054"/>
            <ac:spMk id="677" creationId="{4177FC94-51C6-43B3-AE86-4CCDABB158AD}"/>
          </ac:spMkLst>
        </pc:spChg>
        <pc:spChg chg="del">
          <ac:chgData name="He, Jiawen" userId="0ea971ef-7634-4154-9372-ea30a0cfafa9" providerId="ADAL" clId="{C52A474A-015D-4BC5-B927-A145D33137D4}" dt="2024-08-26T03:14:06.498" v="2" actId="478"/>
          <ac:spMkLst>
            <pc:docMk/>
            <pc:sldMk cId="2713076896" sldId="1881839054"/>
            <ac:spMk id="682" creationId="{6BA91B1B-E4D7-4287-AE99-EE8D26721E51}"/>
          </ac:spMkLst>
        </pc:spChg>
        <pc:grpChg chg="del">
          <ac:chgData name="He, Jiawen" userId="0ea971ef-7634-4154-9372-ea30a0cfafa9" providerId="ADAL" clId="{C52A474A-015D-4BC5-B927-A145D33137D4}" dt="2024-08-26T03:13:57.129" v="0" actId="478"/>
          <ac:grpSpMkLst>
            <pc:docMk/>
            <pc:sldMk cId="2713076896" sldId="1881839054"/>
            <ac:grpSpMk id="9" creationId="{1B7F708F-93DB-432E-82B1-E4EAC08588C7}"/>
          </ac:grpSpMkLst>
        </pc:grpChg>
        <pc:grpChg chg="del">
          <ac:chgData name="He, Jiawen" userId="0ea971ef-7634-4154-9372-ea30a0cfafa9" providerId="ADAL" clId="{C52A474A-015D-4BC5-B927-A145D33137D4}" dt="2024-08-26T03:14:06.498" v="2" actId="478"/>
          <ac:grpSpMkLst>
            <pc:docMk/>
            <pc:sldMk cId="2713076896" sldId="1881839054"/>
            <ac:grpSpMk id="684" creationId="{BAE67038-D0D7-4731-9B36-C6A333DD3ACE}"/>
          </ac:grpSpMkLst>
        </pc:grpChg>
        <pc:picChg chg="del">
          <ac:chgData name="He, Jiawen" userId="0ea971ef-7634-4154-9372-ea30a0cfafa9" providerId="ADAL" clId="{C52A474A-015D-4BC5-B927-A145D33137D4}" dt="2024-08-26T03:14:06.498" v="2" actId="478"/>
          <ac:picMkLst>
            <pc:docMk/>
            <pc:sldMk cId="2713076896" sldId="1881839054"/>
            <ac:picMk id="620" creationId="{49B0FBE5-F2E5-4E53-BF46-566473482C4D}"/>
          </ac:picMkLst>
        </pc:picChg>
        <pc:picChg chg="del">
          <ac:chgData name="He, Jiawen" userId="0ea971ef-7634-4154-9372-ea30a0cfafa9" providerId="ADAL" clId="{C52A474A-015D-4BC5-B927-A145D33137D4}" dt="2024-08-26T03:14:06.498" v="2" actId="478"/>
          <ac:picMkLst>
            <pc:docMk/>
            <pc:sldMk cId="2713076896" sldId="1881839054"/>
            <ac:picMk id="683" creationId="{874B5A9A-C35F-4D82-A8A9-E0BF04C5ECCF}"/>
          </ac:picMkLst>
        </pc:picChg>
      </pc:sldChg>
    </pc:docChg>
  </pc:docChgLst>
  <pc:docChgLst>
    <pc:chgData name="Helen Sharland" userId="8bfc5259-829d-4d1a-84c4-afa70c74011d" providerId="ADAL" clId="{58855C62-4F96-4213-8B05-477017CF426E}"/>
    <pc:docChg chg="custSel modSld">
      <pc:chgData name="Helen Sharland" userId="8bfc5259-829d-4d1a-84c4-afa70c74011d" providerId="ADAL" clId="{58855C62-4F96-4213-8B05-477017CF426E}" dt="2024-05-13T16:01:32.009" v="54" actId="113"/>
      <pc:docMkLst>
        <pc:docMk/>
      </pc:docMkLst>
      <pc:sldChg chg="modSp mod">
        <pc:chgData name="Helen Sharland" userId="8bfc5259-829d-4d1a-84c4-afa70c74011d" providerId="ADAL" clId="{58855C62-4F96-4213-8B05-477017CF426E}" dt="2024-05-13T16:01:32.009" v="54" actId="113"/>
        <pc:sldMkLst>
          <pc:docMk/>
          <pc:sldMk cId="2005507695" sldId="1881839030"/>
        </pc:sldMkLst>
        <pc:spChg chg="mod">
          <ac:chgData name="Helen Sharland" userId="8bfc5259-829d-4d1a-84c4-afa70c74011d" providerId="ADAL" clId="{58855C62-4F96-4213-8B05-477017CF426E}" dt="2024-05-13T16:01:32.009" v="54" actId="113"/>
          <ac:spMkLst>
            <pc:docMk/>
            <pc:sldMk cId="2005507695" sldId="1881839030"/>
            <ac:spMk id="23" creationId="{C14C93EB-30D4-432E-BA4F-7C58BE9D45D7}"/>
          </ac:spMkLst>
        </pc:spChg>
      </pc:sldChg>
      <pc:sldChg chg="modSp mod">
        <pc:chgData name="Helen Sharland" userId="8bfc5259-829d-4d1a-84c4-afa70c74011d" providerId="ADAL" clId="{58855C62-4F96-4213-8B05-477017CF426E}" dt="2024-05-13T16:00:27.824" v="2" actId="1076"/>
        <pc:sldMkLst>
          <pc:docMk/>
          <pc:sldMk cId="4194033018" sldId="1881839040"/>
        </pc:sldMkLst>
        <pc:spChg chg="mod">
          <ac:chgData name="Helen Sharland" userId="8bfc5259-829d-4d1a-84c4-afa70c74011d" providerId="ADAL" clId="{58855C62-4F96-4213-8B05-477017CF426E}" dt="2024-05-13T16:00:27.824" v="2" actId="1076"/>
          <ac:spMkLst>
            <pc:docMk/>
            <pc:sldMk cId="4194033018" sldId="1881839040"/>
            <ac:spMk id="11" creationId="{387D6891-D7C3-417B-B64B-5412933231F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409782608695652E-2"/>
          <c:y val="3.5934045978087692E-2"/>
          <c:w val="0.88941570048309182"/>
          <c:h val="0.78785254334335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Hazard ratio</c:v>
                </c:pt>
              </c:strCache>
            </c:strRef>
          </c:tx>
          <c:spPr>
            <a:noFill/>
            <a:ln w="25400"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Sheet1!$H$2:$H$25</c:f>
                <c:numCache>
                  <c:formatCode>General</c:formatCode>
                  <c:ptCount val="24"/>
                  <c:pt idx="0">
                    <c:v>1.23</c:v>
                  </c:pt>
                  <c:pt idx="1">
                    <c:v>0.83999999999999986</c:v>
                  </c:pt>
                  <c:pt idx="2">
                    <c:v>0.69</c:v>
                  </c:pt>
                  <c:pt idx="3">
                    <c:v>0.41999999999999993</c:v>
                  </c:pt>
                  <c:pt idx="4">
                    <c:v>0.29000000000000004</c:v>
                  </c:pt>
                  <c:pt idx="5">
                    <c:v>0</c:v>
                  </c:pt>
                  <c:pt idx="6">
                    <c:v>0.65000000000000036</c:v>
                  </c:pt>
                  <c:pt idx="7">
                    <c:v>0.4700000000000002</c:v>
                  </c:pt>
                  <c:pt idx="8">
                    <c:v>0.28999999999999981</c:v>
                  </c:pt>
                  <c:pt idx="9">
                    <c:v>0.20999999999999996</c:v>
                  </c:pt>
                  <c:pt idx="10">
                    <c:v>0.18000000000000016</c:v>
                  </c:pt>
                  <c:pt idx="11">
                    <c:v>0</c:v>
                  </c:pt>
                  <c:pt idx="12">
                    <c:v>0.64000000000000012</c:v>
                  </c:pt>
                  <c:pt idx="13">
                    <c:v>0.48</c:v>
                  </c:pt>
                  <c:pt idx="14">
                    <c:v>0.31999999999999984</c:v>
                  </c:pt>
                  <c:pt idx="15">
                    <c:v>0.20999999999999996</c:v>
                  </c:pt>
                  <c:pt idx="16">
                    <c:v>0.16000000000000014</c:v>
                  </c:pt>
                  <c:pt idx="17">
                    <c:v>0</c:v>
                  </c:pt>
                  <c:pt idx="18">
                    <c:v>2.6799999999999997</c:v>
                  </c:pt>
                  <c:pt idx="19">
                    <c:v>1.4899999999999993</c:v>
                  </c:pt>
                  <c:pt idx="20">
                    <c:v>1.0500000000000003</c:v>
                  </c:pt>
                  <c:pt idx="21">
                    <c:v>0.48999999999999977</c:v>
                  </c:pt>
                  <c:pt idx="22">
                    <c:v>0.33000000000000007</c:v>
                  </c:pt>
                  <c:pt idx="23">
                    <c:v>0</c:v>
                  </c:pt>
                </c:numCache>
              </c:numRef>
            </c:plus>
            <c:minus>
              <c:numRef>
                <c:f>Sheet1!$G$2:$G$25</c:f>
                <c:numCache>
                  <c:formatCode>General</c:formatCode>
                  <c:ptCount val="24"/>
                  <c:pt idx="0">
                    <c:v>0.89999999999999991</c:v>
                  </c:pt>
                  <c:pt idx="1">
                    <c:v>0.62000000000000011</c:v>
                  </c:pt>
                  <c:pt idx="2">
                    <c:v>0.53</c:v>
                  </c:pt>
                  <c:pt idx="3">
                    <c:v>0.32999999999999985</c:v>
                  </c:pt>
                  <c:pt idx="4">
                    <c:v>0.23999999999999988</c:v>
                  </c:pt>
                  <c:pt idx="5">
                    <c:v>0</c:v>
                  </c:pt>
                  <c:pt idx="6">
                    <c:v>0.52</c:v>
                  </c:pt>
                  <c:pt idx="7">
                    <c:v>0.37999999999999989</c:v>
                  </c:pt>
                  <c:pt idx="8">
                    <c:v>0.22999999999999998</c:v>
                  </c:pt>
                  <c:pt idx="9">
                    <c:v>0.19000000000000017</c:v>
                  </c:pt>
                  <c:pt idx="10">
                    <c:v>0.14999999999999991</c:v>
                  </c:pt>
                  <c:pt idx="11">
                    <c:v>0</c:v>
                  </c:pt>
                  <c:pt idx="12">
                    <c:v>0.44999999999999996</c:v>
                  </c:pt>
                  <c:pt idx="13">
                    <c:v>0.37000000000000011</c:v>
                  </c:pt>
                  <c:pt idx="14">
                    <c:v>0.26</c:v>
                  </c:pt>
                  <c:pt idx="15">
                    <c:v>0.17999999999999994</c:v>
                  </c:pt>
                  <c:pt idx="16">
                    <c:v>0.1399999999999999</c:v>
                  </c:pt>
                  <c:pt idx="17">
                    <c:v>0</c:v>
                  </c:pt>
                  <c:pt idx="18">
                    <c:v>2.0300000000000002</c:v>
                  </c:pt>
                  <c:pt idx="19">
                    <c:v>1.1300000000000003</c:v>
                  </c:pt>
                  <c:pt idx="20">
                    <c:v>0.81</c:v>
                  </c:pt>
                  <c:pt idx="21">
                    <c:v>0.39000000000000012</c:v>
                  </c:pt>
                  <c:pt idx="22">
                    <c:v>0.26</c:v>
                  </c:pt>
                  <c:pt idx="23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Sheet1!$A$2:$A$25</c:f>
              <c:strCache>
                <c:ptCount val="24"/>
                <c:pt idx="0">
                  <c:v>≥10</c:v>
                </c:pt>
                <c:pt idx="1">
                  <c:v>5&lt;10</c:v>
                </c:pt>
                <c:pt idx="2">
                  <c:v>2.5&lt;5</c:v>
                </c:pt>
                <c:pt idx="3">
                  <c:v>1.0&lt;2.5</c:v>
                </c:pt>
                <c:pt idx="4">
                  <c:v>0.5&lt;1.0</c:v>
                </c:pt>
                <c:pt idx="5">
                  <c:v>&gt;0&gt;0.5</c:v>
                </c:pt>
                <c:pt idx="6">
                  <c:v>≥10</c:v>
                </c:pt>
                <c:pt idx="7">
                  <c:v>5&lt;10</c:v>
                </c:pt>
                <c:pt idx="8">
                  <c:v>2.5&lt;5</c:v>
                </c:pt>
                <c:pt idx="9">
                  <c:v>1.0&lt;2.5</c:v>
                </c:pt>
                <c:pt idx="10">
                  <c:v>0.5&lt;1.0</c:v>
                </c:pt>
                <c:pt idx="11">
                  <c:v>&gt;0&gt;0.5</c:v>
                </c:pt>
                <c:pt idx="12">
                  <c:v>≥10</c:v>
                </c:pt>
                <c:pt idx="13">
                  <c:v>5&lt;10</c:v>
                </c:pt>
                <c:pt idx="14">
                  <c:v>2.5&lt;5</c:v>
                </c:pt>
                <c:pt idx="15">
                  <c:v>1.0&lt;2.5</c:v>
                </c:pt>
                <c:pt idx="16">
                  <c:v>0.5&lt;1.0</c:v>
                </c:pt>
                <c:pt idx="17">
                  <c:v>&gt;0&gt;0.5</c:v>
                </c:pt>
                <c:pt idx="18">
                  <c:v>≥10</c:v>
                </c:pt>
                <c:pt idx="19">
                  <c:v>5&lt;10</c:v>
                </c:pt>
                <c:pt idx="20">
                  <c:v>2.5&lt;5</c:v>
                </c:pt>
                <c:pt idx="21">
                  <c:v>1.0&lt;2.5</c:v>
                </c:pt>
                <c:pt idx="22">
                  <c:v>0.5&lt;1.0</c:v>
                </c:pt>
                <c:pt idx="23">
                  <c:v>&gt;0&gt;0.5</c:v>
                </c:pt>
              </c:strCache>
            </c:strRef>
          </c:cat>
          <c:val>
            <c:numRef>
              <c:f>Sheet1!$B$2:$B$25</c:f>
              <c:numCache>
                <c:formatCode>0.00</c:formatCode>
                <c:ptCount val="24"/>
                <c:pt idx="0">
                  <c:v>3.36</c:v>
                </c:pt>
                <c:pt idx="1">
                  <c:v>2.33</c:v>
                </c:pt>
                <c:pt idx="2">
                  <c:v>2.27</c:v>
                </c:pt>
                <c:pt idx="3">
                  <c:v>1.63</c:v>
                </c:pt>
                <c:pt idx="4">
                  <c:v>1.1399999999999999</c:v>
                </c:pt>
                <c:pt idx="5">
                  <c:v>1</c:v>
                </c:pt>
                <c:pt idx="6">
                  <c:v>2.59</c:v>
                </c:pt>
                <c:pt idx="7">
                  <c:v>2.0299999999999998</c:v>
                </c:pt>
                <c:pt idx="8">
                  <c:v>1.34</c:v>
                </c:pt>
                <c:pt idx="9">
                  <c:v>1.37</c:v>
                </c:pt>
                <c:pt idx="10">
                  <c:v>1.1599999999999999</c:v>
                </c:pt>
                <c:pt idx="11">
                  <c:v>1</c:v>
                </c:pt>
                <c:pt idx="12">
                  <c:v>1.56</c:v>
                </c:pt>
                <c:pt idx="13">
                  <c:v>1.54</c:v>
                </c:pt>
                <c:pt idx="14">
                  <c:v>1.33</c:v>
                </c:pt>
                <c:pt idx="15">
                  <c:v>1.3</c:v>
                </c:pt>
                <c:pt idx="16">
                  <c:v>1.1499999999999999</c:v>
                </c:pt>
                <c:pt idx="17">
                  <c:v>1</c:v>
                </c:pt>
                <c:pt idx="18">
                  <c:v>8.23</c:v>
                </c:pt>
                <c:pt idx="19">
                  <c:v>4.6500000000000004</c:v>
                </c:pt>
                <c:pt idx="20">
                  <c:v>3.65</c:v>
                </c:pt>
                <c:pt idx="21">
                  <c:v>1.87</c:v>
                </c:pt>
                <c:pt idx="22">
                  <c:v>1.2</c:v>
                </c:pt>
                <c:pt idx="2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FD-4F5E-ADD2-4230532F1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60729343"/>
        <c:axId val="1260731263"/>
      </c:barChart>
      <c:scatterChart>
        <c:scatterStyle val="lineMarker"/>
        <c:varyColors val="0"/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Pt>
            <c:idx val="6"/>
            <c:marker>
              <c:symbol val="square"/>
              <c:size val="5"/>
              <c:spPr>
                <a:solidFill>
                  <a:schemeClr val="tx2"/>
                </a:solidFill>
                <a:ln w="9525">
                  <a:solidFill>
                    <a:schemeClr val="tx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ACD4-4A89-A323-B5269B85B52A}"/>
              </c:ext>
            </c:extLst>
          </c:dPt>
          <c:dPt>
            <c:idx val="7"/>
            <c:marker>
              <c:symbol val="square"/>
              <c:size val="5"/>
              <c:spPr>
                <a:solidFill>
                  <a:schemeClr val="tx2"/>
                </a:solidFill>
                <a:ln w="9525">
                  <a:solidFill>
                    <a:schemeClr val="tx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ACD4-4A89-A323-B5269B85B52A}"/>
              </c:ext>
            </c:extLst>
          </c:dPt>
          <c:dPt>
            <c:idx val="8"/>
            <c:marker>
              <c:symbol val="square"/>
              <c:size val="5"/>
              <c:spPr>
                <a:solidFill>
                  <a:schemeClr val="tx2"/>
                </a:solidFill>
                <a:ln w="9525">
                  <a:solidFill>
                    <a:schemeClr val="tx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ACD4-4A89-A323-B5269B85B52A}"/>
              </c:ext>
            </c:extLst>
          </c:dPt>
          <c:dPt>
            <c:idx val="9"/>
            <c:marker>
              <c:symbol val="square"/>
              <c:size val="5"/>
              <c:spPr>
                <a:solidFill>
                  <a:schemeClr val="tx2"/>
                </a:solidFill>
                <a:ln w="9525">
                  <a:solidFill>
                    <a:schemeClr val="tx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ACD4-4A89-A323-B5269B85B52A}"/>
              </c:ext>
            </c:extLst>
          </c:dPt>
          <c:dPt>
            <c:idx val="10"/>
            <c:marker>
              <c:symbol val="square"/>
              <c:size val="5"/>
              <c:spPr>
                <a:solidFill>
                  <a:schemeClr val="tx2"/>
                </a:solidFill>
                <a:ln w="9525">
                  <a:solidFill>
                    <a:schemeClr val="tx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ACD4-4A89-A323-B5269B85B52A}"/>
              </c:ext>
            </c:extLst>
          </c:dPt>
          <c:dPt>
            <c:idx val="11"/>
            <c:marker>
              <c:symbol val="square"/>
              <c:size val="5"/>
              <c:spPr>
                <a:solidFill>
                  <a:schemeClr val="tx2"/>
                </a:solidFill>
                <a:ln w="9525">
                  <a:solidFill>
                    <a:schemeClr val="tx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ACD4-4A89-A323-B5269B85B52A}"/>
              </c:ext>
            </c:extLst>
          </c:dPt>
          <c:dPt>
            <c:idx val="18"/>
            <c:marker>
              <c:symbol val="square"/>
              <c:size val="5"/>
              <c:spPr>
                <a:solidFill>
                  <a:schemeClr val="tx2"/>
                </a:solidFill>
                <a:ln w="9525">
                  <a:solidFill>
                    <a:schemeClr val="tx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ACD4-4A89-A323-B5269B85B52A}"/>
              </c:ext>
            </c:extLst>
          </c:dPt>
          <c:dPt>
            <c:idx val="19"/>
            <c:marker>
              <c:symbol val="square"/>
              <c:size val="5"/>
              <c:spPr>
                <a:solidFill>
                  <a:schemeClr val="tx2"/>
                </a:solidFill>
                <a:ln w="9525">
                  <a:solidFill>
                    <a:schemeClr val="tx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ACD4-4A89-A323-B5269B85B52A}"/>
              </c:ext>
            </c:extLst>
          </c:dPt>
          <c:dPt>
            <c:idx val="20"/>
            <c:marker>
              <c:symbol val="square"/>
              <c:size val="5"/>
              <c:spPr>
                <a:solidFill>
                  <a:schemeClr val="tx2"/>
                </a:solidFill>
                <a:ln w="9525">
                  <a:solidFill>
                    <a:schemeClr val="tx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ACD4-4A89-A323-B5269B85B52A}"/>
              </c:ext>
            </c:extLst>
          </c:dPt>
          <c:dPt>
            <c:idx val="21"/>
            <c:marker>
              <c:symbol val="square"/>
              <c:size val="5"/>
              <c:spPr>
                <a:solidFill>
                  <a:schemeClr val="tx2"/>
                </a:solidFill>
                <a:ln w="9525">
                  <a:solidFill>
                    <a:schemeClr val="tx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ACD4-4A89-A323-B5269B85B52A}"/>
              </c:ext>
            </c:extLst>
          </c:dPt>
          <c:dPt>
            <c:idx val="22"/>
            <c:marker>
              <c:symbol val="square"/>
              <c:size val="5"/>
              <c:spPr>
                <a:solidFill>
                  <a:schemeClr val="tx2"/>
                </a:solidFill>
                <a:ln w="9525">
                  <a:solidFill>
                    <a:schemeClr val="tx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ACD4-4A89-A323-B5269B85B52A}"/>
              </c:ext>
            </c:extLst>
          </c:dPt>
          <c:dPt>
            <c:idx val="23"/>
            <c:marker>
              <c:symbol val="square"/>
              <c:size val="5"/>
              <c:spPr>
                <a:solidFill>
                  <a:schemeClr val="tx2"/>
                </a:solidFill>
                <a:ln w="9525">
                  <a:solidFill>
                    <a:schemeClr val="tx2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ACD4-4A89-A323-B5269B85B52A}"/>
              </c:ext>
            </c:extLst>
          </c:dPt>
          <c:xVal>
            <c:numRef>
              <c:f>Sheet1!$B$2:$B$25</c:f>
              <c:numCache>
                <c:formatCode>0.00</c:formatCode>
                <c:ptCount val="24"/>
                <c:pt idx="0">
                  <c:v>3.36</c:v>
                </c:pt>
                <c:pt idx="1">
                  <c:v>2.33</c:v>
                </c:pt>
                <c:pt idx="2">
                  <c:v>2.27</c:v>
                </c:pt>
                <c:pt idx="3">
                  <c:v>1.63</c:v>
                </c:pt>
                <c:pt idx="4">
                  <c:v>1.1399999999999999</c:v>
                </c:pt>
                <c:pt idx="5">
                  <c:v>1</c:v>
                </c:pt>
                <c:pt idx="6">
                  <c:v>2.59</c:v>
                </c:pt>
                <c:pt idx="7">
                  <c:v>2.0299999999999998</c:v>
                </c:pt>
                <c:pt idx="8">
                  <c:v>1.34</c:v>
                </c:pt>
                <c:pt idx="9">
                  <c:v>1.37</c:v>
                </c:pt>
                <c:pt idx="10">
                  <c:v>1.1599999999999999</c:v>
                </c:pt>
                <c:pt idx="11">
                  <c:v>1</c:v>
                </c:pt>
                <c:pt idx="12">
                  <c:v>1.56</c:v>
                </c:pt>
                <c:pt idx="13">
                  <c:v>1.54</c:v>
                </c:pt>
                <c:pt idx="14">
                  <c:v>1.33</c:v>
                </c:pt>
                <c:pt idx="15">
                  <c:v>1.3</c:v>
                </c:pt>
                <c:pt idx="16">
                  <c:v>1.1499999999999999</c:v>
                </c:pt>
                <c:pt idx="17">
                  <c:v>1</c:v>
                </c:pt>
                <c:pt idx="18">
                  <c:v>8.23</c:v>
                </c:pt>
                <c:pt idx="19">
                  <c:v>4.6500000000000004</c:v>
                </c:pt>
                <c:pt idx="20">
                  <c:v>3.65</c:v>
                </c:pt>
                <c:pt idx="21">
                  <c:v>1.87</c:v>
                </c:pt>
                <c:pt idx="22">
                  <c:v>1.2</c:v>
                </c:pt>
                <c:pt idx="23">
                  <c:v>1</c:v>
                </c:pt>
              </c:numCache>
            </c:numRef>
          </c:xVal>
          <c:yVal>
            <c:numRef>
              <c:f>Sheet1!$E$2:$E$25</c:f>
              <c:numCache>
                <c:formatCode>0.00</c:formatCode>
                <c:ptCount val="24"/>
                <c:pt idx="0">
                  <c:v>0.5</c:v>
                </c:pt>
                <c:pt idx="1">
                  <c:v>1.5</c:v>
                </c:pt>
                <c:pt idx="2">
                  <c:v>2.5</c:v>
                </c:pt>
                <c:pt idx="3">
                  <c:v>3.5</c:v>
                </c:pt>
                <c:pt idx="4">
                  <c:v>4.5</c:v>
                </c:pt>
                <c:pt idx="5">
                  <c:v>5.5</c:v>
                </c:pt>
                <c:pt idx="6">
                  <c:v>6.5</c:v>
                </c:pt>
                <c:pt idx="7">
                  <c:v>7.5</c:v>
                </c:pt>
                <c:pt idx="8">
                  <c:v>8.5</c:v>
                </c:pt>
                <c:pt idx="9">
                  <c:v>9.5</c:v>
                </c:pt>
                <c:pt idx="10">
                  <c:v>10.5</c:v>
                </c:pt>
                <c:pt idx="11">
                  <c:v>11.5</c:v>
                </c:pt>
                <c:pt idx="12">
                  <c:v>12.5</c:v>
                </c:pt>
                <c:pt idx="13">
                  <c:v>13.5</c:v>
                </c:pt>
                <c:pt idx="14">
                  <c:v>14.5</c:v>
                </c:pt>
                <c:pt idx="15">
                  <c:v>15.5</c:v>
                </c:pt>
                <c:pt idx="16">
                  <c:v>16.5</c:v>
                </c:pt>
                <c:pt idx="17">
                  <c:v>17.5</c:v>
                </c:pt>
                <c:pt idx="18">
                  <c:v>18.5</c:v>
                </c:pt>
                <c:pt idx="19">
                  <c:v>19.5</c:v>
                </c:pt>
                <c:pt idx="20">
                  <c:v>20.5</c:v>
                </c:pt>
                <c:pt idx="21">
                  <c:v>21.5</c:v>
                </c:pt>
                <c:pt idx="22">
                  <c:v>22.5</c:v>
                </c:pt>
                <c:pt idx="23">
                  <c:v>23.5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CD4-4A89-A323-B5269B85B5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1325344"/>
        <c:axId val="1751324864"/>
      </c:scatterChart>
      <c:catAx>
        <c:axId val="1260729343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60731263"/>
        <c:crossesAt val="0"/>
        <c:auto val="0"/>
        <c:lblAlgn val="ctr"/>
        <c:lblOffset val="100"/>
        <c:noMultiLvlLbl val="0"/>
      </c:catAx>
      <c:valAx>
        <c:axId val="126073126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Hazard ratio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260729343"/>
        <c:crosses val="max"/>
        <c:crossBetween val="between"/>
        <c:majorUnit val="1"/>
      </c:valAx>
      <c:valAx>
        <c:axId val="1751324864"/>
        <c:scaling>
          <c:orientation val="maxMin"/>
          <c:max val="24"/>
          <c:min val="0"/>
        </c:scaling>
        <c:delete val="1"/>
        <c:axPos val="l"/>
        <c:numFmt formatCode="0.00" sourceLinked="1"/>
        <c:majorTickMark val="out"/>
        <c:minorTickMark val="none"/>
        <c:tickLblPos val="nextTo"/>
        <c:crossAx val="1751325344"/>
        <c:crosses val="autoZero"/>
        <c:crossBetween val="midCat"/>
      </c:valAx>
      <c:valAx>
        <c:axId val="1751325344"/>
        <c:scaling>
          <c:orientation val="minMax"/>
        </c:scaling>
        <c:delete val="1"/>
        <c:axPos val="t"/>
        <c:numFmt formatCode="0.00" sourceLinked="1"/>
        <c:majorTickMark val="out"/>
        <c:minorTickMark val="none"/>
        <c:tickLblPos val="nextTo"/>
        <c:crossAx val="17513248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zh-CN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Week 1</c:v>
                </c:pt>
                <c:pt idx="1">
                  <c:v>Week 2</c:v>
                </c:pt>
                <c:pt idx="2">
                  <c:v>Week 4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</c:v>
                </c:pt>
                <c:pt idx="1">
                  <c:v>14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FC-43FE-84FD-0C310BBEE1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3"/>
        <c:overlap val="-27"/>
        <c:axId val="280435759"/>
        <c:axId val="280437071"/>
      </c:barChart>
      <c:catAx>
        <c:axId val="28043575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sq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80437071"/>
        <c:crosses val="autoZero"/>
        <c:auto val="1"/>
        <c:lblAlgn val="ctr"/>
        <c:lblOffset val="100"/>
        <c:noMultiLvlLbl val="0"/>
      </c:catAx>
      <c:valAx>
        <c:axId val="280437071"/>
        <c:scaling>
          <c:orientation val="minMax"/>
          <c:max val="2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sq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80435759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2"/>
          </a:solidFill>
        </a:defRPr>
      </a:pPr>
      <a:endParaRPr lang="zh-CN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433028132301423E-2"/>
          <c:y val="3.9543597722650536E-2"/>
          <c:w val="0.95026953502051847"/>
          <c:h val="0.767167651365971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Overall
(n=2904)</c:v>
                </c:pt>
                <c:pt idx="1">
                  <c:v>Step 1
(n=404)</c:v>
                </c:pt>
                <c:pt idx="2">
                  <c:v>Step 2
(n=373)</c:v>
                </c:pt>
                <c:pt idx="3">
                  <c:v>Step 3
(n=849)</c:v>
                </c:pt>
                <c:pt idx="4">
                  <c:v>Step 4
(n=797)</c:v>
                </c:pt>
                <c:pt idx="5">
                  <c:v>Step 5
(n=475)</c:v>
                </c:pt>
                <c:pt idx="6">
                  <c:v>&lt;2
(n=2439)</c:v>
                </c:pt>
                <c:pt idx="7">
                  <c:v>≥2
(n=465)</c:v>
                </c:pt>
              </c:strCache>
            </c:strRef>
          </c:cat>
          <c:val>
            <c:numRef>
              <c:f>Sheet1!$B$2:$B$9</c:f>
              <c:numCache>
                <c:formatCode>0.0</c:formatCode>
                <c:ptCount val="8"/>
                <c:pt idx="0">
                  <c:v>4.7</c:v>
                </c:pt>
                <c:pt idx="1">
                  <c:v>5.2</c:v>
                </c:pt>
                <c:pt idx="2">
                  <c:v>3</c:v>
                </c:pt>
                <c:pt idx="3">
                  <c:v>3.8</c:v>
                </c:pt>
                <c:pt idx="4">
                  <c:v>3.5</c:v>
                </c:pt>
                <c:pt idx="5">
                  <c:v>9.1</c:v>
                </c:pt>
                <c:pt idx="6">
                  <c:v>3.5</c:v>
                </c:pt>
                <c:pt idx="7">
                  <c:v>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52-4952-A0D5-491B294839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Overall
(n=2904)</c:v>
                </c:pt>
                <c:pt idx="1">
                  <c:v>Step 1
(n=404)</c:v>
                </c:pt>
                <c:pt idx="2">
                  <c:v>Step 2
(n=373)</c:v>
                </c:pt>
                <c:pt idx="3">
                  <c:v>Step 3
(n=849)</c:v>
                </c:pt>
                <c:pt idx="4">
                  <c:v>Step 4
(n=797)</c:v>
                </c:pt>
                <c:pt idx="5">
                  <c:v>Step 5
(n=475)</c:v>
                </c:pt>
                <c:pt idx="6">
                  <c:v>&lt;2
(n=2439)</c:v>
                </c:pt>
                <c:pt idx="7">
                  <c:v>≥2
(n=465)</c:v>
                </c:pt>
              </c:strCache>
            </c:strRef>
          </c:cat>
          <c:val>
            <c:numRef>
              <c:f>Sheet1!$C$2:$C$9</c:f>
              <c:numCache>
                <c:formatCode>0.0</c:formatCode>
                <c:ptCount val="8"/>
                <c:pt idx="0">
                  <c:v>6</c:v>
                </c:pt>
                <c:pt idx="1">
                  <c:v>6.4</c:v>
                </c:pt>
                <c:pt idx="2">
                  <c:v>4.5999999999999996</c:v>
                </c:pt>
                <c:pt idx="3">
                  <c:v>5.4</c:v>
                </c:pt>
                <c:pt idx="4">
                  <c:v>5.0999999999999996</c:v>
                </c:pt>
                <c:pt idx="5">
                  <c:v>11.2</c:v>
                </c:pt>
                <c:pt idx="6">
                  <c:v>4.4000000000000004</c:v>
                </c:pt>
                <c:pt idx="7">
                  <c:v>14.6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52-4952-A0D5-491B2948396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Overall
(n=2904)</c:v>
                </c:pt>
                <c:pt idx="1">
                  <c:v>Step 1
(n=404)</c:v>
                </c:pt>
                <c:pt idx="2">
                  <c:v>Step 2
(n=373)</c:v>
                </c:pt>
                <c:pt idx="3">
                  <c:v>Step 3
(n=849)</c:v>
                </c:pt>
                <c:pt idx="4">
                  <c:v>Step 4
(n=797)</c:v>
                </c:pt>
                <c:pt idx="5">
                  <c:v>Step 5
(n=475)</c:v>
                </c:pt>
                <c:pt idx="6">
                  <c:v>&lt;2
(n=2439)</c:v>
                </c:pt>
                <c:pt idx="7">
                  <c:v>≥2
(n=465)</c:v>
                </c:pt>
              </c:strCache>
            </c:strRef>
          </c:cat>
          <c:val>
            <c:numRef>
              <c:f>Sheet1!$D$2:$D$9</c:f>
              <c:numCache>
                <c:formatCode>0.0</c:formatCode>
                <c:ptCount val="8"/>
                <c:pt idx="0">
                  <c:v>7</c:v>
                </c:pt>
                <c:pt idx="1">
                  <c:v>7.4</c:v>
                </c:pt>
                <c:pt idx="2">
                  <c:v>5.0999999999999996</c:v>
                </c:pt>
                <c:pt idx="3">
                  <c:v>5.0999999999999996</c:v>
                </c:pt>
                <c:pt idx="4">
                  <c:v>6.3</c:v>
                </c:pt>
                <c:pt idx="5">
                  <c:v>12.8</c:v>
                </c:pt>
                <c:pt idx="6">
                  <c:v>5</c:v>
                </c:pt>
                <c:pt idx="7">
                  <c:v>17.600000000000001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52-4952-A0D5-491B294839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712710696"/>
        <c:axId val="712709056"/>
      </c:barChart>
      <c:catAx>
        <c:axId val="712710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sq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12709056"/>
        <c:crosses val="autoZero"/>
        <c:auto val="1"/>
        <c:lblAlgn val="ctr"/>
        <c:lblOffset val="0"/>
        <c:noMultiLvlLbl val="0"/>
      </c:catAx>
      <c:valAx>
        <c:axId val="712709056"/>
        <c:scaling>
          <c:orientation val="minMax"/>
          <c:max val="30"/>
        </c:scaling>
        <c:delete val="0"/>
        <c:axPos val="l"/>
        <c:numFmt formatCode="0.0" sourceLinked="1"/>
        <c:majorTickMark val="out"/>
        <c:minorTickMark val="none"/>
        <c:tickLblPos val="nextTo"/>
        <c:spPr>
          <a:noFill/>
          <a:ln w="19050" cap="sq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656665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1271069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zh-CN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46610003202625E-2"/>
          <c:y val="4.1272480085691503E-2"/>
          <c:w val="0.86854897305484202"/>
          <c:h val="0.85895315042418408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Survival (%)</c:v>
                </c:pt>
              </c:strCache>
            </c:strRef>
          </c:tx>
          <c:spPr>
            <a:ln w="28575" cap="rnd">
              <a:solidFill>
                <a:schemeClr val="bg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2"/>
              </a:solidFill>
              <a:ln w="28575">
                <a:solidFill>
                  <a:schemeClr val="bg2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Sheet1!$E$2:$E$5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4.2</c:v>
                  </c:pt>
                  <c:pt idx="2">
                    <c:v>4.4000000000000004</c:v>
                  </c:pt>
                  <c:pt idx="3">
                    <c:v>9.9</c:v>
                  </c:pt>
                </c:numCache>
              </c:numRef>
            </c:plus>
            <c:minus>
              <c:numRef>
                <c:f>Sheet1!$D$2:$D$5</c:f>
                <c:numCache>
                  <c:formatCode>General</c:formatCode>
                  <c:ptCount val="4"/>
                  <c:pt idx="0">
                    <c:v>0</c:v>
                  </c:pt>
                  <c:pt idx="1">
                    <c:v>6.7</c:v>
                  </c:pt>
                  <c:pt idx="2">
                    <c:v>7.9</c:v>
                  </c:pt>
                  <c:pt idx="3">
                    <c:v>11.2</c:v>
                  </c:pt>
                </c:numCache>
              </c:numRef>
            </c:minus>
            <c:spPr>
              <a:noFill/>
              <a:ln w="28575" cap="flat" cmpd="sng" algn="ctr">
                <a:solidFill>
                  <a:schemeClr val="bg2"/>
                </a:solidFill>
                <a:round/>
              </a:ln>
              <a:effectLst/>
            </c:spPr>
          </c:errBars>
          <c:xVal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12</c:v>
                </c:pt>
                <c:pt idx="2">
                  <c:v>36</c:v>
                </c:pt>
                <c:pt idx="3">
                  <c:v>72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89.9</c:v>
                </c:pt>
                <c:pt idx="2">
                  <c:v>85.6</c:v>
                </c:pt>
                <c:pt idx="3">
                  <c:v>77.400000000000006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A47-4347-A488-B8BF30DB27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28450128"/>
        <c:axId val="1428451112"/>
      </c:scatterChart>
      <c:valAx>
        <c:axId val="1428450128"/>
        <c:scaling>
          <c:orientation val="minMax"/>
          <c:max val="72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28451112"/>
        <c:crosses val="autoZero"/>
        <c:crossBetween val="midCat"/>
        <c:majorUnit val="12"/>
      </c:valAx>
      <c:valAx>
        <c:axId val="1428451112"/>
        <c:scaling>
          <c:orientation val="minMax"/>
          <c:max val="100"/>
          <c:min val="6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28450128"/>
        <c:crosses val="autoZero"/>
        <c:crossBetween val="midCat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2"/>
          </a:solidFill>
        </a:defRPr>
      </a:pPr>
      <a:endParaRPr lang="zh-CN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955059302796134E-2"/>
          <c:y val="6.7488952020202012E-2"/>
          <c:w val="0.94448720219648119"/>
          <c:h val="0.788137523386800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Any exacerbation (%)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52-4218-9C77-244C7DFB7A9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352-4218-9C77-244C7DFB7A9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352-4218-9C77-244C7DFB7A95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352-4218-9C77-244C7DFB7A95}"/>
              </c:ext>
            </c:extLst>
          </c:dPt>
          <c:dLbls>
            <c:dLbl>
              <c:idx val="0"/>
              <c:layout>
                <c:manualLayout>
                  <c:x val="0"/>
                  <c:y val="3.98832481683231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52-4218-9C77-244C7DFB7A95}"/>
                </c:ext>
              </c:extLst>
            </c:dLbl>
            <c:dLbl>
              <c:idx val="1"/>
              <c:layout>
                <c:manualLayout>
                  <c:x val="-2.6097152622168904E-3"/>
                  <c:y val="-3.545927259817804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1" i="0" u="none" strike="noStrike" kern="120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52-4218-9C77-244C7DFB7A9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352-4218-9C77-244C7DFB7A9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400" b="1" i="0" u="none" strike="noStrike" kern="1200" baseline="0">
                      <a:solidFill>
                        <a:schemeClr val="bg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zh-CN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7352-4218-9C77-244C7DFB7A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0–2
(n=254,500)</c:v>
                </c:pt>
                <c:pt idx="1">
                  <c:v>3–5
(n=76,619)</c:v>
                </c:pt>
                <c:pt idx="2">
                  <c:v>6–10
(n=27,065)</c:v>
                </c:pt>
                <c:pt idx="3">
                  <c:v>≥11
(n=7140)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12.8</c:v>
                </c:pt>
                <c:pt idx="1">
                  <c:v>17.100000000000001</c:v>
                </c:pt>
                <c:pt idx="2">
                  <c:v>21.3</c:v>
                </c:pt>
                <c:pt idx="3">
                  <c:v>28.7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352-4218-9C77-244C7DFB7A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3"/>
        <c:axId val="2089327504"/>
        <c:axId val="1660400256"/>
      </c:barChart>
      <c:catAx>
        <c:axId val="2089327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sq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60400256"/>
        <c:crosses val="autoZero"/>
        <c:auto val="1"/>
        <c:lblAlgn val="ctr"/>
        <c:lblOffset val="0"/>
        <c:noMultiLvlLbl val="0"/>
      </c:catAx>
      <c:valAx>
        <c:axId val="1660400256"/>
        <c:scaling>
          <c:orientation val="minMax"/>
          <c:max val="4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sq">
            <a:solidFill>
              <a:schemeClr val="tx1"/>
            </a:solidFill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8932750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sz="1400" kern="1200">
          <a:solidFill>
            <a:schemeClr val="tx2"/>
          </a:solidFill>
          <a:latin typeface="+mn-lt"/>
          <a:ea typeface="+mn-ea"/>
          <a:cs typeface="+mn-cs"/>
        </a:defRPr>
      </a:pPr>
      <a:endParaRPr lang="zh-CN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376227430526813E-2"/>
          <c:y val="3.8282616761276013E-2"/>
          <c:w val="0.93940058812881111"/>
          <c:h val="0.811347724629561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Hospitalizations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E8-431D-9740-F9BBE823A23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E8-431D-9740-F9BBE823A23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CE8-431D-9740-F9BBE823A23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CE8-431D-9740-F9BBE823A230}"/>
              </c:ext>
            </c:extLst>
          </c:dPt>
          <c:dLbls>
            <c:dLbl>
              <c:idx val="0"/>
              <c:layout>
                <c:manualLayout>
                  <c:x val="0"/>
                  <c:y val="3.98832481683231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E8-431D-9740-F9BBE823A230}"/>
                </c:ext>
              </c:extLst>
            </c:dLbl>
            <c:dLbl>
              <c:idx val="1"/>
              <c:layout>
                <c:manualLayout>
                  <c:x val="-2.6097152622168904E-3"/>
                  <c:y val="-3.54592725981780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CE8-431D-9740-F9BBE823A230}"/>
                </c:ext>
              </c:extLst>
            </c:dLbl>
            <c:dLbl>
              <c:idx val="3"/>
              <c:layout>
                <c:manualLayout>
                  <c:x val="-9.256179714681296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CE8-431D-9740-F9BBE823A2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≤2
(n=254,500)</c:v>
                </c:pt>
                <c:pt idx="1">
                  <c:v>3–5
(n=76,619)</c:v>
                </c:pt>
                <c:pt idx="2">
                  <c:v>6–10
(n=27,065)</c:v>
                </c:pt>
                <c:pt idx="3">
                  <c:v>≥11
(n=7140)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2.8</c:v>
                </c:pt>
                <c:pt idx="2">
                  <c:v>6.1</c:v>
                </c:pt>
                <c:pt idx="3">
                  <c:v>17.899999999999999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CE8-431D-9740-F9BBE823A23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Outpatient visits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≤2
(n=254,500)</c:v>
                </c:pt>
                <c:pt idx="1">
                  <c:v>3–5
(n=76,619)</c:v>
                </c:pt>
                <c:pt idx="2">
                  <c:v>6–10
(n=27,065)</c:v>
                </c:pt>
                <c:pt idx="3">
                  <c:v>≥11
(n=7140)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132.1</c:v>
                </c:pt>
                <c:pt idx="1">
                  <c:v>197.3</c:v>
                </c:pt>
                <c:pt idx="2">
                  <c:v>232.5</c:v>
                </c:pt>
                <c:pt idx="3">
                  <c:v>252.2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CE8-431D-9740-F9BBE823A2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3"/>
        <c:axId val="2089327504"/>
        <c:axId val="1660400256"/>
      </c:barChart>
      <c:catAx>
        <c:axId val="2089327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sq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660400256"/>
        <c:crosses val="autoZero"/>
        <c:auto val="1"/>
        <c:lblAlgn val="ctr"/>
        <c:lblOffset val="0"/>
        <c:noMultiLvlLbl val="0"/>
      </c:catAx>
      <c:valAx>
        <c:axId val="1660400256"/>
        <c:scaling>
          <c:orientation val="minMax"/>
          <c:max val="3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sq">
            <a:solidFill>
              <a:schemeClr val="tx1"/>
            </a:solidFill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089327504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581112413306753E-2"/>
          <c:y val="6.6306824460499805E-2"/>
          <c:w val="0.8318772418481708"/>
          <c:h val="0.8628082952267189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210-45D4-9416-C4D72266F321}"/>
              </c:ext>
            </c:extLst>
          </c:dPt>
          <c:dPt>
            <c:idx val="1"/>
            <c:bubble3D val="0"/>
            <c:spPr>
              <a:solidFill>
                <a:schemeClr val="bg2">
                  <a:alpha val="3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210-45D4-9416-C4D72266F32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17.399999999999999</c:v>
                </c:pt>
                <c:pt idx="1">
                  <c:v>82.6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210-45D4-9416-C4D72266F3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4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62892145731605E-2"/>
          <c:y val="3.3036358489430019E-2"/>
          <c:w val="0.9251616362155114"/>
          <c:h val="0.90666337808099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 (N=346)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Sheet1!$B$5</c:f>
                <c:numCache>
                  <c:formatCode>General</c:formatCode>
                  <c:ptCount val="1"/>
                  <c:pt idx="0">
                    <c:v>0.7</c:v>
                  </c:pt>
                </c:numCache>
              </c:numRef>
            </c:plus>
            <c:minus>
              <c:numRef>
                <c:f>Sheet1!$B$4</c:f>
                <c:numCache>
                  <c:formatCode>General</c:formatCode>
                  <c:ptCount val="1"/>
                  <c:pt idx="0">
                    <c:v>0.9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0.0</c:formatCode>
                <c:ptCount val="1"/>
                <c:pt idx="0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41-4839-B1D2-5DB19565BD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Follow-up (N=346)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Sheet1!$C$5</c:f>
                <c:numCache>
                  <c:formatCode>General</c:formatCode>
                  <c:ptCount val="1"/>
                  <c:pt idx="0">
                    <c:v>1.2</c:v>
                  </c:pt>
                </c:numCache>
              </c:numRef>
            </c:plus>
            <c:minus>
              <c:numRef>
                <c:f>Sheet1!$C$4</c:f>
                <c:numCache>
                  <c:formatCode>General</c:formatCode>
                  <c:ptCount val="1"/>
                  <c:pt idx="0">
                    <c:v>0.9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0.0</c:formatCode>
                <c:ptCount val="1"/>
                <c:pt idx="0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41-4839-B1D2-5DB19565BD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-505022544"/>
        <c:axId val="-505030032"/>
      </c:barChart>
      <c:catAx>
        <c:axId val="-505022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sq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505030032"/>
        <c:crosses val="autoZero"/>
        <c:auto val="1"/>
        <c:lblAlgn val="ctr"/>
        <c:lblOffset val="100"/>
        <c:noMultiLvlLbl val="0"/>
      </c:catAx>
      <c:valAx>
        <c:axId val="-505030032"/>
        <c:scaling>
          <c:orientation val="minMax"/>
          <c:max val="6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noFill/>
          <a:ln w="19050" cap="sq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505022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0781107658030483E-2"/>
          <c:y val="6.5289832328405059E-2"/>
          <c:w val="0.93554060038367426"/>
          <c:h val="0.875523251011811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Sheet1!$B$4</c:f>
                <c:numCache>
                  <c:formatCode>General</c:formatCode>
                  <c:ptCount val="1"/>
                  <c:pt idx="0">
                    <c:v>2</c:v>
                  </c:pt>
                </c:numCache>
              </c:numRef>
            </c:plus>
            <c:minus>
              <c:numRef>
                <c:f>Sheet1!$B$5</c:f>
                <c:numCache>
                  <c:formatCode>General</c:formatCode>
                  <c:ptCount val="1"/>
                  <c:pt idx="0">
                    <c:v>3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1B-4CA0-82A7-AC2E58D9259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Sheet1!$C$4</c:f>
                <c:numCache>
                  <c:formatCode>General</c:formatCode>
                  <c:ptCount val="1"/>
                  <c:pt idx="0">
                    <c:v>2</c:v>
                  </c:pt>
                </c:numCache>
              </c:numRef>
            </c:plus>
            <c:minus>
              <c:numRef>
                <c:f>Sheet1!$C$5</c:f>
                <c:numCache>
                  <c:formatCode>General</c:formatCode>
                  <c:ptCount val="1"/>
                  <c:pt idx="0">
                    <c:v>2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1B-4CA0-82A7-AC2E58D925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-504978816"/>
        <c:axId val="-504974864"/>
      </c:barChart>
      <c:catAx>
        <c:axId val="-504978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sq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504974864"/>
        <c:crosses val="autoZero"/>
        <c:auto val="1"/>
        <c:lblAlgn val="ctr"/>
        <c:lblOffset val="100"/>
        <c:noMultiLvlLbl val="0"/>
      </c:catAx>
      <c:valAx>
        <c:axId val="-504974864"/>
        <c:scaling>
          <c:orientation val="minMax"/>
          <c:max val="8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sq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50497881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>
          <a:solidFill>
            <a:schemeClr val="tx2"/>
          </a:solidFill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4687D185-AFDC-174B-B3A6-C08F4A7C4325}" type="datetimeFigureOut">
              <a:rPr lang="en-GB" smtClean="0"/>
              <a:pPr/>
              <a:t>07/01/2025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B046004E-350C-3048-904D-E601776AB3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8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AF2AC5-A42D-4487-BA9C-327D9C6F44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54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charset="0"/>
              <a:buChar char="•"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751AE-7ABC-314D-AFAD-47B860ED6F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3832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charset="0"/>
              <a:buChar char="•"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751AE-7ABC-314D-AFAD-47B860ED6F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3553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charset="0"/>
              <a:buChar char="•"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751AE-7ABC-314D-AFAD-47B860ED6F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714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charset="0"/>
              <a:buChar char="•"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751AE-7ABC-314D-AFAD-47B860ED6F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776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charset="0"/>
              <a:buChar char="•"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751AE-7ABC-314D-AFAD-47B860ED6F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242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6004E-350C-3048-904D-E601776AB30A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932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739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751AE-7ABC-314D-AFAD-47B860ED6FF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739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9015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DDEBCC-4044-4DCC-9159-F075B19A08F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7858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4158" y="5277534"/>
            <a:ext cx="5633258" cy="5421947"/>
          </a:xfrm>
        </p:spPr>
        <p:txBody>
          <a:bodyPr/>
          <a:lstStyle/>
          <a:p>
            <a:pPr marL="0" indent="0" defTabSz="473934">
              <a:buFont typeface="Arial" panose="020B0604020202020204" pitchFamily="34" charset="0"/>
              <a:buNone/>
              <a:defRPr/>
            </a:pPr>
            <a:endParaRPr lang="en-GB" sz="1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751AE-7ABC-314D-AFAD-47B860ED6FFE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64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751AE-7ABC-314D-AFAD-47B860ED6F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764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AF2AC5-A42D-4487-BA9C-327D9C6F44A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330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751AE-7ABC-314D-AFAD-47B860ED6F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14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charset="0"/>
              <a:buNone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751AE-7ABC-314D-AFAD-47B860ED6F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463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charset="0"/>
              <a:buChar char="•"/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D751AE-7ABC-314D-AFAD-47B860ED6F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370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, rectangle&#10;&#10;Description automatically generated">
            <a:extLst>
              <a:ext uri="{FF2B5EF4-FFF2-40B4-BE49-F238E27FC236}">
                <a16:creationId xmlns:a16="http://schemas.microsoft.com/office/drawing/2014/main" id="{0A33316F-B1D5-114A-BEC0-14F0E4D0ED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4800" cy="6865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366448-9A2D-6E4B-9F8A-769DE0B74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892" t="50777" r="34380"/>
          <a:stretch/>
        </p:blipFill>
        <p:spPr>
          <a:xfrm>
            <a:off x="1" y="0"/>
            <a:ext cx="12192000" cy="39924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9087D1D-B2D6-D44A-900D-872BD4C324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3186000"/>
            <a:ext cx="6480000" cy="18000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br>
              <a:rPr lang="en-US"/>
            </a:br>
            <a:r>
              <a:rPr lang="en-US"/>
              <a:t>Click to edit</a:t>
            </a:r>
            <a:br>
              <a:rPr lang="en-US"/>
            </a:br>
            <a:r>
              <a:rPr lang="en-US"/>
              <a:t>presentation title</a:t>
            </a:r>
            <a:endParaRPr lang="en-GB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85BB56C-E7A2-1545-B6B6-4C9C64D102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1480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49528B1-EF8B-074A-A297-A83026E04D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69200" y="5405896"/>
            <a:ext cx="3756215" cy="14256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B34DF1-84BC-413D-8901-57B0C9CA5E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105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9ADC5B9-39A2-427D-B2BD-C0D9F91EC3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6019800"/>
            <a:ext cx="9487490" cy="5683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822FF3-F07A-467D-86D7-025F054FA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1C0547C1-16FD-6AE9-99C6-2CC48669C8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4833" y="6251575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57BC55-1510-42AE-AB97-DB4D4BA64966}" type="slidenum">
              <a:rPr lang="en-GB" smtClean="0">
                <a:latin typeface="Arial"/>
              </a:rPr>
              <a:pPr>
                <a:defRPr/>
              </a:pPr>
              <a:t>‹#›</a:t>
            </a:fld>
            <a:endParaRPr lang="en-GB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97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9ADC5B9-39A2-427D-B2BD-C0D9F91EC3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6019800"/>
            <a:ext cx="9487490" cy="5683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822FF3-F07A-467D-86D7-025F054FA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6B9FE482-217E-F030-79B2-EF54659C38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4833" y="6251575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57BC55-1510-42AE-AB97-DB4D4BA64966}" type="slidenum">
              <a:rPr lang="en-GB" smtClean="0">
                <a:latin typeface="Arial"/>
              </a:rPr>
              <a:pPr>
                <a:defRPr/>
              </a:pPr>
              <a:t>‹#›</a:t>
            </a:fld>
            <a:endParaRPr lang="en-GB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564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9ADC5B9-39A2-427D-B2BD-C0D9F91EC3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6019800"/>
            <a:ext cx="9487490" cy="5683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822FF3-F07A-467D-86D7-025F054FA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7F547070-6362-F922-D0BD-612E3D32A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4833" y="6251575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57BC55-1510-42AE-AB97-DB4D4BA64966}" type="slidenum">
              <a:rPr lang="en-GB" smtClean="0">
                <a:latin typeface="Arial"/>
              </a:rPr>
              <a:pPr>
                <a:defRPr/>
              </a:pPr>
              <a:t>‹#›</a:t>
            </a:fld>
            <a:endParaRPr lang="en-GB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806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9ADC5B9-39A2-427D-B2BD-C0D9F91EC3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6019800"/>
            <a:ext cx="9487490" cy="5683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822FF3-F07A-467D-86D7-025F054FA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5F80210C-163C-67F4-B0B7-DD5F62DAAFE2}"/>
              </a:ext>
            </a:extLst>
          </p:cNvPr>
          <p:cNvSpPr txBox="1">
            <a:spLocks/>
          </p:cNvSpPr>
          <p:nvPr userDrawn="1"/>
        </p:nvSpPr>
        <p:spPr>
          <a:xfrm>
            <a:off x="11154833" y="6251575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D57BC55-1510-42AE-AB97-DB4D4BA64966}" type="slidenum">
              <a:rPr lang="en-GB" smtClean="0">
                <a:latin typeface="Arial"/>
              </a:rPr>
              <a:pPr>
                <a:defRPr/>
              </a:pPr>
              <a:t>‹#›</a:t>
            </a:fld>
            <a:endParaRPr lang="en-GB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489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6556186-6F63-4FB2-A241-0DECDEC69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4833" y="6251575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57BC55-1510-42AE-AB97-DB4D4BA64966}" type="slidenum">
              <a:rPr lang="en-GB" smtClean="0">
                <a:latin typeface="Arial"/>
              </a:rPr>
              <a:pPr>
                <a:defRPr/>
              </a:pPr>
              <a:t>‹#›</a:t>
            </a:fld>
            <a:endParaRPr lang="en-GB">
              <a:latin typeface="Arial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9ADC5B9-39A2-427D-B2BD-C0D9F91EC3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6019800"/>
            <a:ext cx="9487490" cy="5683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822FF3-F07A-467D-86D7-025F054FA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28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9ADC5B9-39A2-427D-B2BD-C0D9F91EC3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6019800"/>
            <a:ext cx="9487490" cy="5683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822FF3-F07A-467D-86D7-025F054FA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1CC6C86B-A73A-DDDE-1198-5AE5A927C336}"/>
              </a:ext>
            </a:extLst>
          </p:cNvPr>
          <p:cNvSpPr txBox="1">
            <a:spLocks/>
          </p:cNvSpPr>
          <p:nvPr userDrawn="1"/>
        </p:nvSpPr>
        <p:spPr>
          <a:xfrm>
            <a:off x="11154833" y="6251575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D57BC55-1510-42AE-AB97-DB4D4BA64966}" type="slidenum">
              <a:rPr lang="en-GB" smtClean="0">
                <a:latin typeface="Arial"/>
              </a:rPr>
              <a:pPr>
                <a:defRPr/>
              </a:pPr>
              <a:t>‹#›</a:t>
            </a:fld>
            <a:endParaRPr lang="en-GB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531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9ADC5B9-39A2-427D-B2BD-C0D9F91EC3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6019800"/>
            <a:ext cx="9487490" cy="5683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822FF3-F07A-467D-86D7-025F054FA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72FF862B-57F2-4C84-9856-A10702C7AF59}"/>
              </a:ext>
            </a:extLst>
          </p:cNvPr>
          <p:cNvSpPr txBox="1">
            <a:spLocks/>
          </p:cNvSpPr>
          <p:nvPr userDrawn="1"/>
        </p:nvSpPr>
        <p:spPr>
          <a:xfrm>
            <a:off x="11154833" y="6251575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D57BC55-1510-42AE-AB97-DB4D4BA64966}" type="slidenum">
              <a:rPr lang="en-GB" smtClean="0">
                <a:latin typeface="Arial"/>
              </a:rPr>
              <a:pPr>
                <a:defRPr/>
              </a:pPr>
              <a:t>‹#›</a:t>
            </a:fld>
            <a:endParaRPr lang="en-GB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637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9ADC5B9-39A2-427D-B2BD-C0D9F91EC3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6019800"/>
            <a:ext cx="9487490" cy="5683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822FF3-F07A-467D-86D7-025F054FA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D5B2DD94-C872-E78E-9A6B-AC7167D7C4EF}"/>
              </a:ext>
            </a:extLst>
          </p:cNvPr>
          <p:cNvSpPr txBox="1">
            <a:spLocks/>
          </p:cNvSpPr>
          <p:nvPr userDrawn="1"/>
        </p:nvSpPr>
        <p:spPr>
          <a:xfrm>
            <a:off x="11154833" y="6251575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D57BC55-1510-42AE-AB97-DB4D4BA64966}" type="slidenum">
              <a:rPr lang="en-GB" smtClean="0">
                <a:latin typeface="Arial"/>
              </a:rPr>
              <a:pPr>
                <a:defRPr/>
              </a:pPr>
              <a:t>‹#›</a:t>
            </a:fld>
            <a:endParaRPr lang="en-GB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728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9ADC5B9-39A2-427D-B2BD-C0D9F91EC3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6019800"/>
            <a:ext cx="9487490" cy="5683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822FF3-F07A-467D-86D7-025F054FA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5A3E9571-2E70-D2BA-584B-7DD77A182AAC}"/>
              </a:ext>
            </a:extLst>
          </p:cNvPr>
          <p:cNvSpPr txBox="1">
            <a:spLocks/>
          </p:cNvSpPr>
          <p:nvPr userDrawn="1"/>
        </p:nvSpPr>
        <p:spPr>
          <a:xfrm>
            <a:off x="11154833" y="6251575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D57BC55-1510-42AE-AB97-DB4D4BA64966}" type="slidenum">
              <a:rPr lang="en-GB" smtClean="0">
                <a:latin typeface="Arial"/>
              </a:rPr>
              <a:pPr>
                <a:defRPr/>
              </a:pPr>
              <a:t>‹#›</a:t>
            </a:fld>
            <a:endParaRPr lang="en-GB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694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1" y="1658411"/>
            <a:ext cx="11306177" cy="435133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9ADC5B9-39A2-427D-B2BD-C0D9F91EC3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6019800"/>
            <a:ext cx="9487490" cy="5683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19831D-6626-4BD2-A8E0-9BCF0BD82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A65832CA-ACAE-F67A-EAE5-24AA7EAF3E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4833" y="6251575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57BC55-1510-42AE-AB97-DB4D4BA64966}" type="slidenum">
              <a:rPr lang="en-GB" smtClean="0">
                <a:latin typeface="Arial"/>
              </a:rPr>
              <a:pPr>
                <a:defRPr/>
              </a:pPr>
              <a:t>‹#›</a:t>
            </a:fld>
            <a:endParaRPr lang="en-GB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346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F9C8A500-4B81-7B48-A31E-8B8957A3E2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1480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F7CA3F-1067-F24A-AC49-D34BAF0EEC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3186000"/>
            <a:ext cx="6480000" cy="18000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presentation title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BD62869-30B7-9B4F-8192-18507D9EB5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69200" y="5407200"/>
            <a:ext cx="3756218" cy="1425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6CCC59-4C24-6A48-9D5A-52104DDB4F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3072" t="50777" r="33463"/>
          <a:stretch/>
        </p:blipFill>
        <p:spPr>
          <a:xfrm>
            <a:off x="0" y="0"/>
            <a:ext cx="12192000" cy="3992400"/>
          </a:xfrm>
          <a:prstGeom prst="rect">
            <a:avLst/>
          </a:prstGeom>
          <a:effectLst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E426A2-D813-4668-B846-DD006E76DE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0393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9ADC5B9-39A2-427D-B2BD-C0D9F91EC3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6019800"/>
            <a:ext cx="9487490" cy="568325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822FF3-F07A-467D-86D7-025F054FA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CFABAAAE-F51B-84AF-495A-79E2173E44ED}"/>
              </a:ext>
            </a:extLst>
          </p:cNvPr>
          <p:cNvSpPr txBox="1">
            <a:spLocks/>
          </p:cNvSpPr>
          <p:nvPr userDrawn="1"/>
        </p:nvSpPr>
        <p:spPr>
          <a:xfrm>
            <a:off x="11154833" y="6251575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D57BC55-1510-42AE-AB97-DB4D4BA64966}" type="slidenum">
              <a:rPr lang="en-GB" smtClean="0">
                <a:latin typeface="Arial"/>
              </a:rPr>
              <a:pPr>
                <a:defRPr/>
              </a:pPr>
              <a:t>‹#›</a:t>
            </a:fld>
            <a:endParaRPr lang="en-GB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77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FBECC1AF-2988-4AB4-93E1-CF5B1CE82B4A}"/>
              </a:ext>
            </a:extLst>
          </p:cNvPr>
          <p:cNvSpPr/>
          <p:nvPr userDrawn="1"/>
        </p:nvSpPr>
        <p:spPr>
          <a:xfrm>
            <a:off x="11246400" y="6209041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95CC4F6-0757-4B3C-87C4-C2F950410E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2960" t="41940" r="57633"/>
          <a:stretch/>
        </p:blipFill>
        <p:spPr>
          <a:xfrm rot="20836538" flipH="1">
            <a:off x="-798425" y="-1039782"/>
            <a:ext cx="11407289" cy="5977918"/>
          </a:xfrm>
          <a:custGeom>
            <a:avLst/>
            <a:gdLst>
              <a:gd name="connsiteX0" fmla="*/ 10057435 w 11407289"/>
              <a:gd name="connsiteY0" fmla="*/ 0 h 5977918"/>
              <a:gd name="connsiteX1" fmla="*/ 0 w 11407289"/>
              <a:gd name="connsiteY1" fmla="*/ 2271036 h 5977918"/>
              <a:gd name="connsiteX2" fmla="*/ 0 w 11407289"/>
              <a:gd name="connsiteY2" fmla="*/ 5977918 h 5977918"/>
              <a:gd name="connsiteX3" fmla="*/ 11407289 w 11407289"/>
              <a:gd name="connsiteY3" fmla="*/ 5977918 h 597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07289" h="5977918">
                <a:moveTo>
                  <a:pt x="10057435" y="0"/>
                </a:moveTo>
                <a:lnTo>
                  <a:pt x="0" y="2271036"/>
                </a:lnTo>
                <a:lnTo>
                  <a:pt x="0" y="5977918"/>
                </a:lnTo>
                <a:lnTo>
                  <a:pt x="11407289" y="5977918"/>
                </a:lnTo>
                <a:close/>
              </a:path>
            </a:pathLst>
          </a:cu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7F21C2C-15A4-7F45-B0CB-86AEEB9C48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4021055"/>
            <a:ext cx="6480000" cy="11988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section title</a:t>
            </a:r>
            <a:endParaRPr lang="en-GB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E22EDCA-5C28-E347-ACF4-79FD5EE059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3496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05027B8-451C-0745-8CDE-BE69F40B16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23200" y="100800"/>
            <a:ext cx="2739898" cy="103987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C1C3BD2-E178-F345-B79F-1DD61424D982}"/>
              </a:ext>
            </a:extLst>
          </p:cNvPr>
          <p:cNvSpPr/>
          <p:nvPr userDrawn="1"/>
        </p:nvSpPr>
        <p:spPr>
          <a:xfrm>
            <a:off x="11659209" y="6116400"/>
            <a:ext cx="185282" cy="18528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88705B-688D-4BBE-AFA8-803C008BA5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97530E-185C-4015-9C90-EA4D9289A8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64400" y="6331441"/>
            <a:ext cx="432000" cy="223200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552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90CEEC2E-124A-4F43-BAB2-FA91BE5909C2}"/>
              </a:ext>
            </a:extLst>
          </p:cNvPr>
          <p:cNvSpPr/>
          <p:nvPr userDrawn="1"/>
        </p:nvSpPr>
        <p:spPr>
          <a:xfrm>
            <a:off x="11246400" y="6209041"/>
            <a:ext cx="468000" cy="46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0CAC459-CD5F-4270-8F31-936D75972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-1" t="38029" r="58511"/>
          <a:stretch/>
        </p:blipFill>
        <p:spPr>
          <a:xfrm rot="20820000" flipH="1">
            <a:off x="-850331" y="-1600212"/>
            <a:ext cx="12010007" cy="6380624"/>
          </a:xfrm>
          <a:custGeom>
            <a:avLst/>
            <a:gdLst>
              <a:gd name="connsiteX0" fmla="*/ 0 w 12010007"/>
              <a:gd name="connsiteY0" fmla="*/ 2944750 h 6380624"/>
              <a:gd name="connsiteX1" fmla="*/ 0 w 12010007"/>
              <a:gd name="connsiteY1" fmla="*/ 6380624 h 6380624"/>
              <a:gd name="connsiteX2" fmla="*/ 12010007 w 12010007"/>
              <a:gd name="connsiteY2" fmla="*/ 6380624 h 6380624"/>
              <a:gd name="connsiteX3" fmla="*/ 12010007 w 12010007"/>
              <a:gd name="connsiteY3" fmla="*/ 5755018 h 6380624"/>
              <a:gd name="connsiteX4" fmla="*/ 11893580 w 12010007"/>
              <a:gd name="connsiteY4" fmla="*/ 5781898 h 6380624"/>
              <a:gd name="connsiteX5" fmla="*/ 10669867 w 12010007"/>
              <a:gd name="connsiteY5" fmla="*/ 481418 h 6380624"/>
              <a:gd name="connsiteX6" fmla="*/ 0 w 12010007"/>
              <a:gd name="connsiteY6" fmla="*/ 0 h 6380624"/>
              <a:gd name="connsiteX7" fmla="*/ 0 w 12010007"/>
              <a:gd name="connsiteY7" fmla="*/ 193017 h 6380624"/>
              <a:gd name="connsiteX8" fmla="*/ 836047 w 12010007"/>
              <a:gd name="connsiteY8" fmla="*/ 0 h 638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0007" h="6380624">
                <a:moveTo>
                  <a:pt x="0" y="2944750"/>
                </a:moveTo>
                <a:lnTo>
                  <a:pt x="0" y="6380624"/>
                </a:lnTo>
                <a:lnTo>
                  <a:pt x="12010007" y="6380624"/>
                </a:lnTo>
                <a:lnTo>
                  <a:pt x="12010007" y="5755018"/>
                </a:lnTo>
                <a:lnTo>
                  <a:pt x="11893580" y="5781898"/>
                </a:lnTo>
                <a:lnTo>
                  <a:pt x="10669867" y="481418"/>
                </a:lnTo>
                <a:close/>
                <a:moveTo>
                  <a:pt x="0" y="0"/>
                </a:moveTo>
                <a:lnTo>
                  <a:pt x="0" y="193017"/>
                </a:lnTo>
                <a:lnTo>
                  <a:pt x="836047" y="0"/>
                </a:lnTo>
                <a:close/>
              </a:path>
            </a:pathLst>
          </a:cu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EEA461E-D8BF-5C4F-A437-9C7C874F9B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23200" y="100800"/>
            <a:ext cx="2739898" cy="1039876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95BE32C-A41F-A240-843B-0AD0696F6938}"/>
              </a:ext>
            </a:extLst>
          </p:cNvPr>
          <p:cNvSpPr/>
          <p:nvPr userDrawn="1"/>
        </p:nvSpPr>
        <p:spPr>
          <a:xfrm>
            <a:off x="11659209" y="6116400"/>
            <a:ext cx="185282" cy="18528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0B13B9-CAF2-4EC9-A8F3-F68487F929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4021200"/>
            <a:ext cx="6480000" cy="11988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section title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3A914C4-D3BA-45F7-9461-428FDE0928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3496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9F15BE-4C55-4B27-97B4-2BDB6EB08C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7CB13-19E5-4C77-B31A-083A9D11C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64400" y="6331441"/>
            <a:ext cx="432000" cy="2232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5855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9E0E6-DC75-4B44-AE36-90944DF9C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AEFFC-91EA-4EA6-9D8A-02E7CDB26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9826C-2064-4F91-A3A3-C86CC191A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9DD31-4D3B-4AB0-A929-416CE8A18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56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3E7CD-F305-43E9-86B0-12355525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48EA7-F68C-47EF-BEC4-187C77088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282" y="1404000"/>
            <a:ext cx="5400000" cy="4608000"/>
          </a:xfrm>
        </p:spPr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AFFAC-B44A-4106-AB5E-D7FEA6836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3482" y="1404000"/>
            <a:ext cx="5400000" cy="4608000"/>
          </a:xfrm>
        </p:spPr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F9E53D-E52D-454C-938F-BD750C99C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2742F-FE91-4920-B471-B84AE2575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98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106F4-133B-44D2-AA79-8FBAC23B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25D279-184B-4E37-B15A-E9263DAE6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B3700-D5D0-420F-B1E0-32686E1D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215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5FADB3-9D36-42DA-9911-2902163F9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B33BC-1427-482B-92FA-142499FF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33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70E3A9F-42B1-4F50-9502-7895BFA97B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6" y="923"/>
            <a:ext cx="12188389" cy="6856154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09B3816-7FAB-4AFA-9C55-FA9CF974E126}"/>
              </a:ext>
            </a:extLst>
          </p:cNvPr>
          <p:cNvGrpSpPr/>
          <p:nvPr/>
        </p:nvGrpSpPr>
        <p:grpSpPr>
          <a:xfrm>
            <a:off x="9030703" y="5558370"/>
            <a:ext cx="2641752" cy="639231"/>
            <a:chOff x="1874838" y="57150"/>
            <a:chExt cx="3509962" cy="849313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90533C3-F6D2-4E92-A35A-355E395843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74838" y="520700"/>
              <a:ext cx="2789237" cy="379413"/>
            </a:xfrm>
            <a:custGeom>
              <a:avLst/>
              <a:gdLst>
                <a:gd name="T0" fmla="*/ 73 w 920"/>
                <a:gd name="T1" fmla="*/ 71 h 124"/>
                <a:gd name="T2" fmla="*/ 108 w 920"/>
                <a:gd name="T3" fmla="*/ 122 h 124"/>
                <a:gd name="T4" fmla="*/ 0 w 920"/>
                <a:gd name="T5" fmla="*/ 122 h 124"/>
                <a:gd name="T6" fmla="*/ 77 w 920"/>
                <a:gd name="T7" fmla="*/ 85 h 124"/>
                <a:gd name="T8" fmla="*/ 150 w 920"/>
                <a:gd name="T9" fmla="*/ 111 h 124"/>
                <a:gd name="T10" fmla="*/ 149 w 920"/>
                <a:gd name="T11" fmla="*/ 123 h 124"/>
                <a:gd name="T12" fmla="*/ 128 w 920"/>
                <a:gd name="T13" fmla="*/ 51 h 124"/>
                <a:gd name="T14" fmla="*/ 182 w 920"/>
                <a:gd name="T15" fmla="*/ 44 h 124"/>
                <a:gd name="T16" fmla="*/ 145 w 920"/>
                <a:gd name="T17" fmla="*/ 79 h 124"/>
                <a:gd name="T18" fmla="*/ 206 w 920"/>
                <a:gd name="T19" fmla="*/ 7 h 124"/>
                <a:gd name="T20" fmla="*/ 192 w 920"/>
                <a:gd name="T21" fmla="*/ 42 h 124"/>
                <a:gd name="T22" fmla="*/ 224 w 920"/>
                <a:gd name="T23" fmla="*/ 123 h 124"/>
                <a:gd name="T24" fmla="*/ 229 w 920"/>
                <a:gd name="T25" fmla="*/ 110 h 124"/>
                <a:gd name="T26" fmla="*/ 239 w 920"/>
                <a:gd name="T27" fmla="*/ 42 h 124"/>
                <a:gd name="T28" fmla="*/ 222 w 920"/>
                <a:gd name="T29" fmla="*/ 0 h 124"/>
                <a:gd name="T30" fmla="*/ 269 w 920"/>
                <a:gd name="T31" fmla="*/ 122 h 124"/>
                <a:gd name="T32" fmla="*/ 300 w 920"/>
                <a:gd name="T33" fmla="*/ 44 h 124"/>
                <a:gd name="T34" fmla="*/ 269 w 920"/>
                <a:gd name="T35" fmla="*/ 29 h 124"/>
                <a:gd name="T36" fmla="*/ 393 w 920"/>
                <a:gd name="T37" fmla="*/ 15 h 124"/>
                <a:gd name="T38" fmla="*/ 393 w 920"/>
                <a:gd name="T39" fmla="*/ 122 h 124"/>
                <a:gd name="T40" fmla="*/ 411 w 920"/>
                <a:gd name="T41" fmla="*/ 107 h 124"/>
                <a:gd name="T42" fmla="*/ 393 w 920"/>
                <a:gd name="T43" fmla="*/ 0 h 124"/>
                <a:gd name="T44" fmla="*/ 595 w 920"/>
                <a:gd name="T45" fmla="*/ 122 h 124"/>
                <a:gd name="T46" fmla="*/ 620 w 920"/>
                <a:gd name="T47" fmla="*/ 42 h 124"/>
                <a:gd name="T48" fmla="*/ 641 w 920"/>
                <a:gd name="T49" fmla="*/ 122 h 124"/>
                <a:gd name="T50" fmla="*/ 655 w 920"/>
                <a:gd name="T51" fmla="*/ 48 h 124"/>
                <a:gd name="T52" fmla="*/ 595 w 920"/>
                <a:gd name="T53" fmla="*/ 29 h 124"/>
                <a:gd name="T54" fmla="*/ 800 w 920"/>
                <a:gd name="T55" fmla="*/ 112 h 124"/>
                <a:gd name="T56" fmla="*/ 821 w 920"/>
                <a:gd name="T57" fmla="*/ 50 h 124"/>
                <a:gd name="T58" fmla="*/ 755 w 920"/>
                <a:gd name="T59" fmla="*/ 76 h 124"/>
                <a:gd name="T60" fmla="*/ 821 w 920"/>
                <a:gd name="T61" fmla="*/ 100 h 124"/>
                <a:gd name="T62" fmla="*/ 529 w 920"/>
                <a:gd name="T63" fmla="*/ 38 h 124"/>
                <a:gd name="T64" fmla="*/ 531 w 920"/>
                <a:gd name="T65" fmla="*/ 124 h 124"/>
                <a:gd name="T66" fmla="*/ 569 w 920"/>
                <a:gd name="T67" fmla="*/ 58 h 124"/>
                <a:gd name="T68" fmla="*/ 532 w 920"/>
                <a:gd name="T69" fmla="*/ 112 h 124"/>
                <a:gd name="T70" fmla="*/ 681 w 920"/>
                <a:gd name="T71" fmla="*/ 66 h 124"/>
                <a:gd name="T72" fmla="*/ 681 w 920"/>
                <a:gd name="T73" fmla="*/ 66 h 124"/>
                <a:gd name="T74" fmla="*/ 665 w 920"/>
                <a:gd name="T75" fmla="*/ 74 h 124"/>
                <a:gd name="T76" fmla="*/ 748 w 920"/>
                <a:gd name="T77" fmla="*/ 77 h 124"/>
                <a:gd name="T78" fmla="*/ 728 w 920"/>
                <a:gd name="T79" fmla="*/ 101 h 124"/>
                <a:gd name="T80" fmla="*/ 904 w 920"/>
                <a:gd name="T81" fmla="*/ 122 h 124"/>
                <a:gd name="T82" fmla="*/ 840 w 920"/>
                <a:gd name="T83" fmla="*/ 97 h 124"/>
                <a:gd name="T84" fmla="*/ 901 w 920"/>
                <a:gd name="T85" fmla="*/ 66 h 124"/>
                <a:gd name="T86" fmla="*/ 862 w 920"/>
                <a:gd name="T87" fmla="*/ 50 h 124"/>
                <a:gd name="T88" fmla="*/ 880 w 920"/>
                <a:gd name="T89" fmla="*/ 26 h 124"/>
                <a:gd name="T90" fmla="*/ 918 w 920"/>
                <a:gd name="T91" fmla="*/ 104 h 124"/>
                <a:gd name="T92" fmla="*/ 901 w 920"/>
                <a:gd name="T93" fmla="*/ 76 h 124"/>
                <a:gd name="T94" fmla="*/ 874 w 920"/>
                <a:gd name="T95" fmla="*/ 110 h 124"/>
                <a:gd name="T96" fmla="*/ 365 w 920"/>
                <a:gd name="T97" fmla="*/ 122 h 124"/>
                <a:gd name="T98" fmla="*/ 301 w 920"/>
                <a:gd name="T99" fmla="*/ 97 h 124"/>
                <a:gd name="T100" fmla="*/ 363 w 920"/>
                <a:gd name="T101" fmla="*/ 66 h 124"/>
                <a:gd name="T102" fmla="*/ 323 w 920"/>
                <a:gd name="T103" fmla="*/ 50 h 124"/>
                <a:gd name="T104" fmla="*/ 341 w 920"/>
                <a:gd name="T105" fmla="*/ 26 h 124"/>
                <a:gd name="T106" fmla="*/ 379 w 920"/>
                <a:gd name="T107" fmla="*/ 104 h 124"/>
                <a:gd name="T108" fmla="*/ 363 w 920"/>
                <a:gd name="T109" fmla="*/ 76 h 124"/>
                <a:gd name="T110" fmla="*/ 336 w 920"/>
                <a:gd name="T111" fmla="*/ 11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20" h="124">
                  <a:moveTo>
                    <a:pt x="36" y="71"/>
                  </a:moveTo>
                  <a:cubicBezTo>
                    <a:pt x="55" y="20"/>
                    <a:pt x="55" y="20"/>
                    <a:pt x="55" y="20"/>
                  </a:cubicBezTo>
                  <a:cubicBezTo>
                    <a:pt x="73" y="71"/>
                    <a:pt x="73" y="71"/>
                    <a:pt x="73" y="71"/>
                  </a:cubicBezTo>
                  <a:lnTo>
                    <a:pt x="36" y="71"/>
                  </a:lnTo>
                  <a:close/>
                  <a:moveTo>
                    <a:pt x="91" y="122"/>
                  </a:moveTo>
                  <a:cubicBezTo>
                    <a:pt x="108" y="122"/>
                    <a:pt x="108" y="122"/>
                    <a:pt x="108" y="122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17" y="122"/>
                    <a:pt x="17" y="122"/>
                    <a:pt x="17" y="122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77" y="85"/>
                    <a:pt x="77" y="85"/>
                    <a:pt x="77" y="85"/>
                  </a:cubicBezTo>
                  <a:lnTo>
                    <a:pt x="91" y="122"/>
                  </a:lnTo>
                  <a:close/>
                  <a:moveTo>
                    <a:pt x="172" y="96"/>
                  </a:moveTo>
                  <a:cubicBezTo>
                    <a:pt x="172" y="106"/>
                    <a:pt x="164" y="111"/>
                    <a:pt x="150" y="111"/>
                  </a:cubicBezTo>
                  <a:cubicBezTo>
                    <a:pt x="139" y="111"/>
                    <a:pt x="131" y="108"/>
                    <a:pt x="127" y="101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7" y="117"/>
                    <a:pt x="131" y="123"/>
                    <a:pt x="149" y="123"/>
                  </a:cubicBezTo>
                  <a:cubicBezTo>
                    <a:pt x="175" y="123"/>
                    <a:pt x="188" y="109"/>
                    <a:pt x="188" y="94"/>
                  </a:cubicBezTo>
                  <a:cubicBezTo>
                    <a:pt x="188" y="75"/>
                    <a:pt x="170" y="70"/>
                    <a:pt x="150" y="66"/>
                  </a:cubicBezTo>
                  <a:cubicBezTo>
                    <a:pt x="140" y="64"/>
                    <a:pt x="128" y="60"/>
                    <a:pt x="128" y="51"/>
                  </a:cubicBezTo>
                  <a:cubicBezTo>
                    <a:pt x="128" y="45"/>
                    <a:pt x="134" y="38"/>
                    <a:pt x="147" y="38"/>
                  </a:cubicBezTo>
                  <a:cubicBezTo>
                    <a:pt x="159" y="38"/>
                    <a:pt x="167" y="46"/>
                    <a:pt x="168" y="50"/>
                  </a:cubicBezTo>
                  <a:cubicBezTo>
                    <a:pt x="182" y="44"/>
                    <a:pt x="182" y="44"/>
                    <a:pt x="182" y="44"/>
                  </a:cubicBezTo>
                  <a:cubicBezTo>
                    <a:pt x="176" y="31"/>
                    <a:pt x="162" y="26"/>
                    <a:pt x="148" y="26"/>
                  </a:cubicBezTo>
                  <a:cubicBezTo>
                    <a:pt x="127" y="26"/>
                    <a:pt x="113" y="36"/>
                    <a:pt x="113" y="53"/>
                  </a:cubicBezTo>
                  <a:cubicBezTo>
                    <a:pt x="113" y="72"/>
                    <a:pt x="129" y="76"/>
                    <a:pt x="145" y="79"/>
                  </a:cubicBezTo>
                  <a:cubicBezTo>
                    <a:pt x="159" y="82"/>
                    <a:pt x="172" y="86"/>
                    <a:pt x="172" y="96"/>
                  </a:cubicBezTo>
                  <a:close/>
                  <a:moveTo>
                    <a:pt x="222" y="0"/>
                  </a:moveTo>
                  <a:cubicBezTo>
                    <a:pt x="206" y="7"/>
                    <a:pt x="206" y="7"/>
                    <a:pt x="206" y="7"/>
                  </a:cubicBezTo>
                  <a:cubicBezTo>
                    <a:pt x="206" y="29"/>
                    <a:pt x="206" y="29"/>
                    <a:pt x="206" y="29"/>
                  </a:cubicBezTo>
                  <a:cubicBezTo>
                    <a:pt x="192" y="29"/>
                    <a:pt x="192" y="29"/>
                    <a:pt x="192" y="29"/>
                  </a:cubicBezTo>
                  <a:cubicBezTo>
                    <a:pt x="192" y="42"/>
                    <a:pt x="192" y="42"/>
                    <a:pt x="192" y="42"/>
                  </a:cubicBezTo>
                  <a:cubicBezTo>
                    <a:pt x="206" y="42"/>
                    <a:pt x="206" y="42"/>
                    <a:pt x="206" y="42"/>
                  </a:cubicBezTo>
                  <a:cubicBezTo>
                    <a:pt x="206" y="102"/>
                    <a:pt x="206" y="102"/>
                    <a:pt x="206" y="102"/>
                  </a:cubicBezTo>
                  <a:cubicBezTo>
                    <a:pt x="206" y="114"/>
                    <a:pt x="206" y="123"/>
                    <a:pt x="224" y="123"/>
                  </a:cubicBezTo>
                  <a:cubicBezTo>
                    <a:pt x="230" y="123"/>
                    <a:pt x="236" y="122"/>
                    <a:pt x="239" y="121"/>
                  </a:cubicBezTo>
                  <a:cubicBezTo>
                    <a:pt x="239" y="108"/>
                    <a:pt x="239" y="108"/>
                    <a:pt x="239" y="108"/>
                  </a:cubicBezTo>
                  <a:cubicBezTo>
                    <a:pt x="236" y="109"/>
                    <a:pt x="232" y="110"/>
                    <a:pt x="229" y="110"/>
                  </a:cubicBezTo>
                  <a:cubicBezTo>
                    <a:pt x="222" y="110"/>
                    <a:pt x="222" y="106"/>
                    <a:pt x="222" y="95"/>
                  </a:cubicBezTo>
                  <a:cubicBezTo>
                    <a:pt x="222" y="42"/>
                    <a:pt x="222" y="42"/>
                    <a:pt x="222" y="42"/>
                  </a:cubicBezTo>
                  <a:cubicBezTo>
                    <a:pt x="239" y="42"/>
                    <a:pt x="239" y="42"/>
                    <a:pt x="239" y="42"/>
                  </a:cubicBezTo>
                  <a:cubicBezTo>
                    <a:pt x="239" y="29"/>
                    <a:pt x="239" y="29"/>
                    <a:pt x="239" y="29"/>
                  </a:cubicBezTo>
                  <a:cubicBezTo>
                    <a:pt x="222" y="29"/>
                    <a:pt x="222" y="29"/>
                    <a:pt x="222" y="29"/>
                  </a:cubicBezTo>
                  <a:lnTo>
                    <a:pt x="222" y="0"/>
                  </a:lnTo>
                  <a:close/>
                  <a:moveTo>
                    <a:pt x="253" y="29"/>
                  </a:moveTo>
                  <a:cubicBezTo>
                    <a:pt x="253" y="122"/>
                    <a:pt x="253" y="122"/>
                    <a:pt x="253" y="122"/>
                  </a:cubicBezTo>
                  <a:cubicBezTo>
                    <a:pt x="269" y="122"/>
                    <a:pt x="269" y="122"/>
                    <a:pt x="269" y="122"/>
                  </a:cubicBezTo>
                  <a:cubicBezTo>
                    <a:pt x="269" y="79"/>
                    <a:pt x="269" y="79"/>
                    <a:pt x="269" y="79"/>
                  </a:cubicBezTo>
                  <a:cubicBezTo>
                    <a:pt x="269" y="71"/>
                    <a:pt x="269" y="62"/>
                    <a:pt x="273" y="55"/>
                  </a:cubicBezTo>
                  <a:cubicBezTo>
                    <a:pt x="278" y="47"/>
                    <a:pt x="285" y="44"/>
                    <a:pt x="300" y="44"/>
                  </a:cubicBezTo>
                  <a:cubicBezTo>
                    <a:pt x="300" y="28"/>
                    <a:pt x="300" y="28"/>
                    <a:pt x="300" y="28"/>
                  </a:cubicBezTo>
                  <a:cubicBezTo>
                    <a:pt x="294" y="28"/>
                    <a:pt x="278" y="28"/>
                    <a:pt x="269" y="46"/>
                  </a:cubicBezTo>
                  <a:cubicBezTo>
                    <a:pt x="269" y="29"/>
                    <a:pt x="269" y="29"/>
                    <a:pt x="269" y="29"/>
                  </a:cubicBezTo>
                  <a:lnTo>
                    <a:pt x="253" y="29"/>
                  </a:lnTo>
                  <a:close/>
                  <a:moveTo>
                    <a:pt x="393" y="0"/>
                  </a:moveTo>
                  <a:cubicBezTo>
                    <a:pt x="393" y="15"/>
                    <a:pt x="393" y="15"/>
                    <a:pt x="393" y="15"/>
                  </a:cubicBezTo>
                  <a:cubicBezTo>
                    <a:pt x="462" y="15"/>
                    <a:pt x="462" y="15"/>
                    <a:pt x="462" y="15"/>
                  </a:cubicBezTo>
                  <a:cubicBezTo>
                    <a:pt x="393" y="106"/>
                    <a:pt x="393" y="106"/>
                    <a:pt x="393" y="106"/>
                  </a:cubicBezTo>
                  <a:cubicBezTo>
                    <a:pt x="393" y="122"/>
                    <a:pt x="393" y="122"/>
                    <a:pt x="393" y="122"/>
                  </a:cubicBezTo>
                  <a:cubicBezTo>
                    <a:pt x="482" y="122"/>
                    <a:pt x="482" y="122"/>
                    <a:pt x="482" y="122"/>
                  </a:cubicBezTo>
                  <a:cubicBezTo>
                    <a:pt x="482" y="107"/>
                    <a:pt x="482" y="107"/>
                    <a:pt x="482" y="107"/>
                  </a:cubicBezTo>
                  <a:cubicBezTo>
                    <a:pt x="411" y="107"/>
                    <a:pt x="411" y="107"/>
                    <a:pt x="411" y="107"/>
                  </a:cubicBezTo>
                  <a:cubicBezTo>
                    <a:pt x="480" y="15"/>
                    <a:pt x="480" y="15"/>
                    <a:pt x="480" y="15"/>
                  </a:cubicBezTo>
                  <a:cubicBezTo>
                    <a:pt x="480" y="0"/>
                    <a:pt x="480" y="0"/>
                    <a:pt x="480" y="0"/>
                  </a:cubicBezTo>
                  <a:lnTo>
                    <a:pt x="393" y="0"/>
                  </a:lnTo>
                  <a:close/>
                  <a:moveTo>
                    <a:pt x="580" y="29"/>
                  </a:moveTo>
                  <a:cubicBezTo>
                    <a:pt x="580" y="122"/>
                    <a:pt x="580" y="122"/>
                    <a:pt x="580" y="122"/>
                  </a:cubicBezTo>
                  <a:cubicBezTo>
                    <a:pt x="595" y="122"/>
                    <a:pt x="595" y="122"/>
                    <a:pt x="595" y="122"/>
                  </a:cubicBezTo>
                  <a:cubicBezTo>
                    <a:pt x="595" y="69"/>
                    <a:pt x="595" y="69"/>
                    <a:pt x="595" y="69"/>
                  </a:cubicBezTo>
                  <a:cubicBezTo>
                    <a:pt x="595" y="63"/>
                    <a:pt x="595" y="56"/>
                    <a:pt x="602" y="49"/>
                  </a:cubicBezTo>
                  <a:cubicBezTo>
                    <a:pt x="607" y="44"/>
                    <a:pt x="613" y="42"/>
                    <a:pt x="620" y="42"/>
                  </a:cubicBezTo>
                  <a:cubicBezTo>
                    <a:pt x="628" y="42"/>
                    <a:pt x="637" y="46"/>
                    <a:pt x="640" y="54"/>
                  </a:cubicBezTo>
                  <a:cubicBezTo>
                    <a:pt x="641" y="58"/>
                    <a:pt x="641" y="60"/>
                    <a:pt x="641" y="70"/>
                  </a:cubicBezTo>
                  <a:cubicBezTo>
                    <a:pt x="641" y="122"/>
                    <a:pt x="641" y="122"/>
                    <a:pt x="641" y="122"/>
                  </a:cubicBezTo>
                  <a:cubicBezTo>
                    <a:pt x="656" y="122"/>
                    <a:pt x="656" y="122"/>
                    <a:pt x="656" y="122"/>
                  </a:cubicBezTo>
                  <a:cubicBezTo>
                    <a:pt x="656" y="67"/>
                    <a:pt x="656" y="67"/>
                    <a:pt x="656" y="67"/>
                  </a:cubicBezTo>
                  <a:cubicBezTo>
                    <a:pt x="656" y="59"/>
                    <a:pt x="656" y="54"/>
                    <a:pt x="655" y="48"/>
                  </a:cubicBezTo>
                  <a:cubicBezTo>
                    <a:pt x="650" y="33"/>
                    <a:pt x="636" y="27"/>
                    <a:pt x="624" y="27"/>
                  </a:cubicBezTo>
                  <a:cubicBezTo>
                    <a:pt x="619" y="27"/>
                    <a:pt x="604" y="28"/>
                    <a:pt x="595" y="43"/>
                  </a:cubicBezTo>
                  <a:cubicBezTo>
                    <a:pt x="595" y="29"/>
                    <a:pt x="595" y="29"/>
                    <a:pt x="595" y="29"/>
                  </a:cubicBezTo>
                  <a:lnTo>
                    <a:pt x="580" y="29"/>
                  </a:lnTo>
                  <a:close/>
                  <a:moveTo>
                    <a:pt x="821" y="100"/>
                  </a:moveTo>
                  <a:cubicBezTo>
                    <a:pt x="818" y="106"/>
                    <a:pt x="812" y="112"/>
                    <a:pt x="800" y="112"/>
                  </a:cubicBezTo>
                  <a:cubicBezTo>
                    <a:pt x="790" y="112"/>
                    <a:pt x="772" y="105"/>
                    <a:pt x="772" y="75"/>
                  </a:cubicBezTo>
                  <a:cubicBezTo>
                    <a:pt x="772" y="66"/>
                    <a:pt x="773" y="37"/>
                    <a:pt x="799" y="37"/>
                  </a:cubicBezTo>
                  <a:cubicBezTo>
                    <a:pt x="812" y="37"/>
                    <a:pt x="818" y="44"/>
                    <a:pt x="821" y="50"/>
                  </a:cubicBezTo>
                  <a:cubicBezTo>
                    <a:pt x="835" y="44"/>
                    <a:pt x="835" y="44"/>
                    <a:pt x="835" y="44"/>
                  </a:cubicBezTo>
                  <a:cubicBezTo>
                    <a:pt x="826" y="29"/>
                    <a:pt x="810" y="26"/>
                    <a:pt x="798" y="26"/>
                  </a:cubicBezTo>
                  <a:cubicBezTo>
                    <a:pt x="769" y="26"/>
                    <a:pt x="755" y="50"/>
                    <a:pt x="755" y="76"/>
                  </a:cubicBezTo>
                  <a:cubicBezTo>
                    <a:pt x="755" y="98"/>
                    <a:pt x="767" y="124"/>
                    <a:pt x="800" y="124"/>
                  </a:cubicBezTo>
                  <a:cubicBezTo>
                    <a:pt x="819" y="124"/>
                    <a:pt x="829" y="115"/>
                    <a:pt x="835" y="105"/>
                  </a:cubicBezTo>
                  <a:lnTo>
                    <a:pt x="821" y="100"/>
                  </a:lnTo>
                  <a:close/>
                  <a:moveTo>
                    <a:pt x="504" y="66"/>
                  </a:moveTo>
                  <a:cubicBezTo>
                    <a:pt x="554" y="66"/>
                    <a:pt x="554" y="66"/>
                    <a:pt x="554" y="66"/>
                  </a:cubicBezTo>
                  <a:cubicBezTo>
                    <a:pt x="552" y="42"/>
                    <a:pt x="538" y="38"/>
                    <a:pt x="529" y="38"/>
                  </a:cubicBezTo>
                  <a:cubicBezTo>
                    <a:pt x="516" y="38"/>
                    <a:pt x="506" y="47"/>
                    <a:pt x="504" y="66"/>
                  </a:cubicBezTo>
                  <a:close/>
                  <a:moveTo>
                    <a:pt x="566" y="104"/>
                  </a:moveTo>
                  <a:cubicBezTo>
                    <a:pt x="561" y="113"/>
                    <a:pt x="551" y="124"/>
                    <a:pt x="531" y="124"/>
                  </a:cubicBezTo>
                  <a:cubicBezTo>
                    <a:pt x="503" y="124"/>
                    <a:pt x="488" y="105"/>
                    <a:pt x="488" y="74"/>
                  </a:cubicBezTo>
                  <a:cubicBezTo>
                    <a:pt x="488" y="39"/>
                    <a:pt x="511" y="26"/>
                    <a:pt x="530" y="26"/>
                  </a:cubicBezTo>
                  <a:cubicBezTo>
                    <a:pt x="547" y="26"/>
                    <a:pt x="563" y="35"/>
                    <a:pt x="569" y="58"/>
                  </a:cubicBezTo>
                  <a:cubicBezTo>
                    <a:pt x="571" y="66"/>
                    <a:pt x="571" y="73"/>
                    <a:pt x="571" y="77"/>
                  </a:cubicBezTo>
                  <a:cubicBezTo>
                    <a:pt x="504" y="77"/>
                    <a:pt x="504" y="77"/>
                    <a:pt x="504" y="77"/>
                  </a:cubicBezTo>
                  <a:cubicBezTo>
                    <a:pt x="504" y="93"/>
                    <a:pt x="510" y="112"/>
                    <a:pt x="532" y="112"/>
                  </a:cubicBezTo>
                  <a:cubicBezTo>
                    <a:pt x="541" y="112"/>
                    <a:pt x="547" y="108"/>
                    <a:pt x="551" y="101"/>
                  </a:cubicBezTo>
                  <a:lnTo>
                    <a:pt x="566" y="104"/>
                  </a:lnTo>
                  <a:close/>
                  <a:moveTo>
                    <a:pt x="681" y="66"/>
                  </a:moveTo>
                  <a:cubicBezTo>
                    <a:pt x="731" y="66"/>
                    <a:pt x="731" y="66"/>
                    <a:pt x="731" y="66"/>
                  </a:cubicBezTo>
                  <a:cubicBezTo>
                    <a:pt x="729" y="42"/>
                    <a:pt x="715" y="38"/>
                    <a:pt x="706" y="38"/>
                  </a:cubicBezTo>
                  <a:cubicBezTo>
                    <a:pt x="693" y="38"/>
                    <a:pt x="683" y="47"/>
                    <a:pt x="681" y="66"/>
                  </a:cubicBezTo>
                  <a:close/>
                  <a:moveTo>
                    <a:pt x="743" y="104"/>
                  </a:moveTo>
                  <a:cubicBezTo>
                    <a:pt x="738" y="113"/>
                    <a:pt x="728" y="124"/>
                    <a:pt x="708" y="124"/>
                  </a:cubicBezTo>
                  <a:cubicBezTo>
                    <a:pt x="680" y="124"/>
                    <a:pt x="665" y="105"/>
                    <a:pt x="665" y="74"/>
                  </a:cubicBezTo>
                  <a:cubicBezTo>
                    <a:pt x="665" y="39"/>
                    <a:pt x="688" y="26"/>
                    <a:pt x="707" y="26"/>
                  </a:cubicBezTo>
                  <a:cubicBezTo>
                    <a:pt x="724" y="26"/>
                    <a:pt x="740" y="35"/>
                    <a:pt x="746" y="58"/>
                  </a:cubicBezTo>
                  <a:cubicBezTo>
                    <a:pt x="748" y="66"/>
                    <a:pt x="748" y="73"/>
                    <a:pt x="748" y="77"/>
                  </a:cubicBezTo>
                  <a:cubicBezTo>
                    <a:pt x="681" y="77"/>
                    <a:pt x="681" y="77"/>
                    <a:pt x="681" y="77"/>
                  </a:cubicBezTo>
                  <a:cubicBezTo>
                    <a:pt x="681" y="93"/>
                    <a:pt x="687" y="112"/>
                    <a:pt x="709" y="112"/>
                  </a:cubicBezTo>
                  <a:cubicBezTo>
                    <a:pt x="718" y="112"/>
                    <a:pt x="724" y="108"/>
                    <a:pt x="728" y="101"/>
                  </a:cubicBezTo>
                  <a:lnTo>
                    <a:pt x="743" y="104"/>
                  </a:lnTo>
                  <a:close/>
                  <a:moveTo>
                    <a:pt x="920" y="122"/>
                  </a:moveTo>
                  <a:cubicBezTo>
                    <a:pt x="904" y="122"/>
                    <a:pt x="904" y="122"/>
                    <a:pt x="904" y="122"/>
                  </a:cubicBezTo>
                  <a:cubicBezTo>
                    <a:pt x="904" y="122"/>
                    <a:pt x="903" y="116"/>
                    <a:pt x="902" y="108"/>
                  </a:cubicBezTo>
                  <a:cubicBezTo>
                    <a:pt x="897" y="113"/>
                    <a:pt x="889" y="123"/>
                    <a:pt x="871" y="123"/>
                  </a:cubicBezTo>
                  <a:cubicBezTo>
                    <a:pt x="853" y="123"/>
                    <a:pt x="840" y="113"/>
                    <a:pt x="840" y="97"/>
                  </a:cubicBezTo>
                  <a:cubicBezTo>
                    <a:pt x="840" y="92"/>
                    <a:pt x="841" y="87"/>
                    <a:pt x="844" y="83"/>
                  </a:cubicBezTo>
                  <a:cubicBezTo>
                    <a:pt x="849" y="75"/>
                    <a:pt x="859" y="69"/>
                    <a:pt x="887" y="67"/>
                  </a:cubicBezTo>
                  <a:cubicBezTo>
                    <a:pt x="901" y="66"/>
                    <a:pt x="901" y="66"/>
                    <a:pt x="901" y="66"/>
                  </a:cubicBezTo>
                  <a:cubicBezTo>
                    <a:pt x="901" y="63"/>
                    <a:pt x="901" y="63"/>
                    <a:pt x="901" y="63"/>
                  </a:cubicBezTo>
                  <a:cubicBezTo>
                    <a:pt x="901" y="54"/>
                    <a:pt x="901" y="38"/>
                    <a:pt x="881" y="38"/>
                  </a:cubicBezTo>
                  <a:cubicBezTo>
                    <a:pt x="868" y="38"/>
                    <a:pt x="863" y="44"/>
                    <a:pt x="862" y="50"/>
                  </a:cubicBezTo>
                  <a:cubicBezTo>
                    <a:pt x="847" y="44"/>
                    <a:pt x="847" y="44"/>
                    <a:pt x="847" y="44"/>
                  </a:cubicBezTo>
                  <a:cubicBezTo>
                    <a:pt x="848" y="43"/>
                    <a:pt x="848" y="43"/>
                    <a:pt x="848" y="42"/>
                  </a:cubicBezTo>
                  <a:cubicBezTo>
                    <a:pt x="854" y="32"/>
                    <a:pt x="864" y="26"/>
                    <a:pt x="880" y="26"/>
                  </a:cubicBezTo>
                  <a:cubicBezTo>
                    <a:pt x="889" y="26"/>
                    <a:pt x="900" y="28"/>
                    <a:pt x="907" y="34"/>
                  </a:cubicBezTo>
                  <a:cubicBezTo>
                    <a:pt x="917" y="41"/>
                    <a:pt x="917" y="57"/>
                    <a:pt x="917" y="57"/>
                  </a:cubicBezTo>
                  <a:cubicBezTo>
                    <a:pt x="918" y="104"/>
                    <a:pt x="918" y="104"/>
                    <a:pt x="918" y="104"/>
                  </a:cubicBezTo>
                  <a:cubicBezTo>
                    <a:pt x="918" y="104"/>
                    <a:pt x="918" y="118"/>
                    <a:pt x="920" y="122"/>
                  </a:cubicBezTo>
                  <a:close/>
                  <a:moveTo>
                    <a:pt x="899" y="97"/>
                  </a:moveTo>
                  <a:cubicBezTo>
                    <a:pt x="901" y="91"/>
                    <a:pt x="901" y="89"/>
                    <a:pt x="901" y="76"/>
                  </a:cubicBezTo>
                  <a:cubicBezTo>
                    <a:pt x="895" y="77"/>
                    <a:pt x="887" y="78"/>
                    <a:pt x="877" y="80"/>
                  </a:cubicBezTo>
                  <a:cubicBezTo>
                    <a:pt x="860" y="84"/>
                    <a:pt x="857" y="90"/>
                    <a:pt x="857" y="97"/>
                  </a:cubicBezTo>
                  <a:cubicBezTo>
                    <a:pt x="857" y="104"/>
                    <a:pt x="863" y="110"/>
                    <a:pt x="874" y="110"/>
                  </a:cubicBezTo>
                  <a:cubicBezTo>
                    <a:pt x="885" y="110"/>
                    <a:pt x="894" y="106"/>
                    <a:pt x="899" y="97"/>
                  </a:cubicBezTo>
                  <a:close/>
                  <a:moveTo>
                    <a:pt x="382" y="122"/>
                  </a:moveTo>
                  <a:cubicBezTo>
                    <a:pt x="365" y="122"/>
                    <a:pt x="365" y="122"/>
                    <a:pt x="365" y="122"/>
                  </a:cubicBezTo>
                  <a:cubicBezTo>
                    <a:pt x="365" y="122"/>
                    <a:pt x="364" y="116"/>
                    <a:pt x="363" y="108"/>
                  </a:cubicBezTo>
                  <a:cubicBezTo>
                    <a:pt x="359" y="113"/>
                    <a:pt x="350" y="123"/>
                    <a:pt x="332" y="123"/>
                  </a:cubicBezTo>
                  <a:cubicBezTo>
                    <a:pt x="314" y="123"/>
                    <a:pt x="301" y="113"/>
                    <a:pt x="301" y="97"/>
                  </a:cubicBezTo>
                  <a:cubicBezTo>
                    <a:pt x="301" y="92"/>
                    <a:pt x="302" y="87"/>
                    <a:pt x="305" y="83"/>
                  </a:cubicBezTo>
                  <a:cubicBezTo>
                    <a:pt x="310" y="75"/>
                    <a:pt x="320" y="69"/>
                    <a:pt x="348" y="67"/>
                  </a:cubicBezTo>
                  <a:cubicBezTo>
                    <a:pt x="363" y="66"/>
                    <a:pt x="363" y="66"/>
                    <a:pt x="363" y="66"/>
                  </a:cubicBezTo>
                  <a:cubicBezTo>
                    <a:pt x="363" y="63"/>
                    <a:pt x="363" y="63"/>
                    <a:pt x="363" y="63"/>
                  </a:cubicBezTo>
                  <a:cubicBezTo>
                    <a:pt x="363" y="54"/>
                    <a:pt x="363" y="38"/>
                    <a:pt x="342" y="38"/>
                  </a:cubicBezTo>
                  <a:cubicBezTo>
                    <a:pt x="329" y="38"/>
                    <a:pt x="324" y="44"/>
                    <a:pt x="323" y="50"/>
                  </a:cubicBezTo>
                  <a:cubicBezTo>
                    <a:pt x="309" y="44"/>
                    <a:pt x="309" y="44"/>
                    <a:pt x="309" y="44"/>
                  </a:cubicBezTo>
                  <a:cubicBezTo>
                    <a:pt x="309" y="43"/>
                    <a:pt x="309" y="43"/>
                    <a:pt x="309" y="42"/>
                  </a:cubicBezTo>
                  <a:cubicBezTo>
                    <a:pt x="315" y="32"/>
                    <a:pt x="326" y="26"/>
                    <a:pt x="341" y="26"/>
                  </a:cubicBezTo>
                  <a:cubicBezTo>
                    <a:pt x="350" y="26"/>
                    <a:pt x="361" y="28"/>
                    <a:pt x="368" y="34"/>
                  </a:cubicBezTo>
                  <a:cubicBezTo>
                    <a:pt x="379" y="41"/>
                    <a:pt x="378" y="57"/>
                    <a:pt x="378" y="57"/>
                  </a:cubicBezTo>
                  <a:cubicBezTo>
                    <a:pt x="379" y="104"/>
                    <a:pt x="379" y="104"/>
                    <a:pt x="379" y="104"/>
                  </a:cubicBezTo>
                  <a:cubicBezTo>
                    <a:pt x="379" y="104"/>
                    <a:pt x="380" y="118"/>
                    <a:pt x="382" y="122"/>
                  </a:cubicBezTo>
                  <a:close/>
                  <a:moveTo>
                    <a:pt x="360" y="97"/>
                  </a:moveTo>
                  <a:cubicBezTo>
                    <a:pt x="363" y="91"/>
                    <a:pt x="363" y="89"/>
                    <a:pt x="363" y="76"/>
                  </a:cubicBezTo>
                  <a:cubicBezTo>
                    <a:pt x="357" y="77"/>
                    <a:pt x="349" y="78"/>
                    <a:pt x="339" y="80"/>
                  </a:cubicBezTo>
                  <a:cubicBezTo>
                    <a:pt x="321" y="84"/>
                    <a:pt x="318" y="90"/>
                    <a:pt x="318" y="97"/>
                  </a:cubicBezTo>
                  <a:cubicBezTo>
                    <a:pt x="318" y="104"/>
                    <a:pt x="324" y="110"/>
                    <a:pt x="336" y="110"/>
                  </a:cubicBezTo>
                  <a:cubicBezTo>
                    <a:pt x="347" y="110"/>
                    <a:pt x="356" y="106"/>
                    <a:pt x="360" y="9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83CA074-5C6A-4A93-881C-CEC4A6A43F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1213" y="57150"/>
              <a:ext cx="763587" cy="849313"/>
            </a:xfrm>
            <a:custGeom>
              <a:avLst/>
              <a:gdLst>
                <a:gd name="T0" fmla="*/ 116 w 252"/>
                <a:gd name="T1" fmla="*/ 195 h 277"/>
                <a:gd name="T2" fmla="*/ 108 w 252"/>
                <a:gd name="T3" fmla="*/ 200 h 277"/>
                <a:gd name="T4" fmla="*/ 15 w 252"/>
                <a:gd name="T5" fmla="*/ 152 h 277"/>
                <a:gd name="T6" fmla="*/ 1 w 252"/>
                <a:gd name="T7" fmla="*/ 135 h 277"/>
                <a:gd name="T8" fmla="*/ 35 w 252"/>
                <a:gd name="T9" fmla="*/ 82 h 277"/>
                <a:gd name="T10" fmla="*/ 125 w 252"/>
                <a:gd name="T11" fmla="*/ 2 h 277"/>
                <a:gd name="T12" fmla="*/ 152 w 252"/>
                <a:gd name="T13" fmla="*/ 100 h 277"/>
                <a:gd name="T14" fmla="*/ 122 w 252"/>
                <a:gd name="T15" fmla="*/ 92 h 277"/>
                <a:gd name="T16" fmla="*/ 118 w 252"/>
                <a:gd name="T17" fmla="*/ 57 h 277"/>
                <a:gd name="T18" fmla="*/ 113 w 252"/>
                <a:gd name="T19" fmla="*/ 47 h 277"/>
                <a:gd name="T20" fmla="*/ 95 w 252"/>
                <a:gd name="T21" fmla="*/ 61 h 277"/>
                <a:gd name="T22" fmla="*/ 74 w 252"/>
                <a:gd name="T23" fmla="*/ 83 h 277"/>
                <a:gd name="T24" fmla="*/ 57 w 252"/>
                <a:gd name="T25" fmla="*/ 88 h 277"/>
                <a:gd name="T26" fmla="*/ 56 w 252"/>
                <a:gd name="T27" fmla="*/ 101 h 277"/>
                <a:gd name="T28" fmla="*/ 43 w 252"/>
                <a:gd name="T29" fmla="*/ 113 h 277"/>
                <a:gd name="T30" fmla="*/ 20 w 252"/>
                <a:gd name="T31" fmla="*/ 138 h 277"/>
                <a:gd name="T32" fmla="*/ 33 w 252"/>
                <a:gd name="T33" fmla="*/ 149 h 277"/>
                <a:gd name="T34" fmla="*/ 116 w 252"/>
                <a:gd name="T35" fmla="*/ 195 h 277"/>
                <a:gd name="T36" fmla="*/ 188 w 252"/>
                <a:gd name="T37" fmla="*/ 116 h 277"/>
                <a:gd name="T38" fmla="*/ 77 w 252"/>
                <a:gd name="T39" fmla="*/ 86 h 277"/>
                <a:gd name="T40" fmla="*/ 61 w 252"/>
                <a:gd name="T41" fmla="*/ 106 h 277"/>
                <a:gd name="T42" fmla="*/ 103 w 252"/>
                <a:gd name="T43" fmla="*/ 166 h 277"/>
                <a:gd name="T44" fmla="*/ 147 w 252"/>
                <a:gd name="T45" fmla="*/ 161 h 277"/>
                <a:gd name="T46" fmla="*/ 147 w 252"/>
                <a:gd name="T47" fmla="*/ 158 h 277"/>
                <a:gd name="T48" fmla="*/ 151 w 252"/>
                <a:gd name="T49" fmla="*/ 136 h 277"/>
                <a:gd name="T50" fmla="*/ 125 w 252"/>
                <a:gd name="T51" fmla="*/ 125 h 277"/>
                <a:gd name="T52" fmla="*/ 126 w 252"/>
                <a:gd name="T53" fmla="*/ 153 h 277"/>
                <a:gd name="T54" fmla="*/ 127 w 252"/>
                <a:gd name="T55" fmla="*/ 156 h 277"/>
                <a:gd name="T56" fmla="*/ 114 w 252"/>
                <a:gd name="T57" fmla="*/ 165 h 277"/>
                <a:gd name="T58" fmla="*/ 71 w 252"/>
                <a:gd name="T59" fmla="*/ 101 h 277"/>
                <a:gd name="T60" fmla="*/ 72 w 252"/>
                <a:gd name="T61" fmla="*/ 100 h 277"/>
                <a:gd name="T62" fmla="*/ 72 w 252"/>
                <a:gd name="T63" fmla="*/ 100 h 277"/>
                <a:gd name="T64" fmla="*/ 72 w 252"/>
                <a:gd name="T65" fmla="*/ 100 h 277"/>
                <a:gd name="T66" fmla="*/ 72 w 252"/>
                <a:gd name="T67" fmla="*/ 100 h 277"/>
                <a:gd name="T68" fmla="*/ 124 w 252"/>
                <a:gd name="T69" fmla="*/ 121 h 277"/>
                <a:gd name="T70" fmla="*/ 151 w 252"/>
                <a:gd name="T71" fmla="*/ 133 h 277"/>
                <a:gd name="T72" fmla="*/ 172 w 252"/>
                <a:gd name="T73" fmla="*/ 143 h 277"/>
                <a:gd name="T74" fmla="*/ 181 w 252"/>
                <a:gd name="T75" fmla="*/ 156 h 277"/>
                <a:gd name="T76" fmla="*/ 64 w 252"/>
                <a:gd name="T77" fmla="*/ 243 h 277"/>
                <a:gd name="T78" fmla="*/ 64 w 252"/>
                <a:gd name="T79" fmla="*/ 243 h 277"/>
                <a:gd name="T80" fmla="*/ 63 w 252"/>
                <a:gd name="T81" fmla="*/ 245 h 277"/>
                <a:gd name="T82" fmla="*/ 63 w 252"/>
                <a:gd name="T83" fmla="*/ 245 h 277"/>
                <a:gd name="T84" fmla="*/ 59 w 252"/>
                <a:gd name="T85" fmla="*/ 256 h 277"/>
                <a:gd name="T86" fmla="*/ 74 w 252"/>
                <a:gd name="T87" fmla="*/ 274 h 277"/>
                <a:gd name="T88" fmla="*/ 84 w 252"/>
                <a:gd name="T89" fmla="*/ 276 h 277"/>
                <a:gd name="T90" fmla="*/ 86 w 252"/>
                <a:gd name="T91" fmla="*/ 276 h 277"/>
                <a:gd name="T92" fmla="*/ 183 w 252"/>
                <a:gd name="T93" fmla="*/ 257 h 277"/>
                <a:gd name="T94" fmla="*/ 190 w 252"/>
                <a:gd name="T95" fmla="*/ 237 h 277"/>
                <a:gd name="T96" fmla="*/ 156 w 252"/>
                <a:gd name="T97" fmla="*/ 217 h 277"/>
                <a:gd name="T98" fmla="*/ 149 w 252"/>
                <a:gd name="T99" fmla="*/ 222 h 277"/>
                <a:gd name="T100" fmla="*/ 176 w 252"/>
                <a:gd name="T101" fmla="*/ 240 h 277"/>
                <a:gd name="T102" fmla="*/ 175 w 252"/>
                <a:gd name="T103" fmla="*/ 243 h 277"/>
                <a:gd name="T104" fmla="*/ 173 w 252"/>
                <a:gd name="T105" fmla="*/ 243 h 277"/>
                <a:gd name="T106" fmla="*/ 113 w 252"/>
                <a:gd name="T107" fmla="*/ 247 h 277"/>
                <a:gd name="T108" fmla="*/ 108 w 252"/>
                <a:gd name="T109" fmla="*/ 247 h 277"/>
                <a:gd name="T110" fmla="*/ 117 w 252"/>
                <a:gd name="T111" fmla="*/ 239 h 277"/>
                <a:gd name="T112" fmla="*/ 211 w 252"/>
                <a:gd name="T113" fmla="*/ 176 h 277"/>
                <a:gd name="T114" fmla="*/ 188 w 252"/>
                <a:gd name="T115" fmla="*/ 116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2" h="277">
                  <a:moveTo>
                    <a:pt x="116" y="195"/>
                  </a:moveTo>
                  <a:cubicBezTo>
                    <a:pt x="113" y="197"/>
                    <a:pt x="111" y="198"/>
                    <a:pt x="108" y="200"/>
                  </a:cubicBezTo>
                  <a:cubicBezTo>
                    <a:pt x="80" y="184"/>
                    <a:pt x="20" y="154"/>
                    <a:pt x="15" y="152"/>
                  </a:cubicBezTo>
                  <a:cubicBezTo>
                    <a:pt x="10" y="149"/>
                    <a:pt x="0" y="145"/>
                    <a:pt x="1" y="135"/>
                  </a:cubicBezTo>
                  <a:cubicBezTo>
                    <a:pt x="3" y="122"/>
                    <a:pt x="25" y="94"/>
                    <a:pt x="35" y="82"/>
                  </a:cubicBezTo>
                  <a:cubicBezTo>
                    <a:pt x="87" y="19"/>
                    <a:pt x="110" y="0"/>
                    <a:pt x="125" y="2"/>
                  </a:cubicBezTo>
                  <a:cubicBezTo>
                    <a:pt x="142" y="4"/>
                    <a:pt x="151" y="21"/>
                    <a:pt x="152" y="100"/>
                  </a:cubicBezTo>
                  <a:cubicBezTo>
                    <a:pt x="143" y="97"/>
                    <a:pt x="133" y="94"/>
                    <a:pt x="122" y="92"/>
                  </a:cubicBezTo>
                  <a:cubicBezTo>
                    <a:pt x="121" y="80"/>
                    <a:pt x="119" y="63"/>
                    <a:pt x="118" y="57"/>
                  </a:cubicBezTo>
                  <a:cubicBezTo>
                    <a:pt x="117" y="50"/>
                    <a:pt x="116" y="47"/>
                    <a:pt x="113" y="47"/>
                  </a:cubicBezTo>
                  <a:cubicBezTo>
                    <a:pt x="110" y="47"/>
                    <a:pt x="102" y="54"/>
                    <a:pt x="95" y="61"/>
                  </a:cubicBezTo>
                  <a:cubicBezTo>
                    <a:pt x="92" y="64"/>
                    <a:pt x="84" y="73"/>
                    <a:pt x="74" y="83"/>
                  </a:cubicBezTo>
                  <a:cubicBezTo>
                    <a:pt x="66" y="82"/>
                    <a:pt x="60" y="84"/>
                    <a:pt x="57" y="88"/>
                  </a:cubicBezTo>
                  <a:cubicBezTo>
                    <a:pt x="55" y="91"/>
                    <a:pt x="54" y="95"/>
                    <a:pt x="56" y="101"/>
                  </a:cubicBezTo>
                  <a:cubicBezTo>
                    <a:pt x="51" y="106"/>
                    <a:pt x="46" y="111"/>
                    <a:pt x="43" y="113"/>
                  </a:cubicBezTo>
                  <a:cubicBezTo>
                    <a:pt x="32" y="124"/>
                    <a:pt x="21" y="133"/>
                    <a:pt x="20" y="138"/>
                  </a:cubicBezTo>
                  <a:cubicBezTo>
                    <a:pt x="20" y="141"/>
                    <a:pt x="25" y="145"/>
                    <a:pt x="33" y="149"/>
                  </a:cubicBezTo>
                  <a:cubicBezTo>
                    <a:pt x="52" y="161"/>
                    <a:pt x="99" y="186"/>
                    <a:pt x="116" y="195"/>
                  </a:cubicBezTo>
                  <a:close/>
                  <a:moveTo>
                    <a:pt x="188" y="116"/>
                  </a:moveTo>
                  <a:cubicBezTo>
                    <a:pt x="170" y="109"/>
                    <a:pt x="125" y="93"/>
                    <a:pt x="77" y="86"/>
                  </a:cubicBezTo>
                  <a:cubicBezTo>
                    <a:pt x="61" y="84"/>
                    <a:pt x="54" y="90"/>
                    <a:pt x="61" y="106"/>
                  </a:cubicBezTo>
                  <a:cubicBezTo>
                    <a:pt x="68" y="121"/>
                    <a:pt x="85" y="147"/>
                    <a:pt x="103" y="166"/>
                  </a:cubicBezTo>
                  <a:cubicBezTo>
                    <a:pt x="121" y="186"/>
                    <a:pt x="141" y="191"/>
                    <a:pt x="147" y="161"/>
                  </a:cubicBezTo>
                  <a:cubicBezTo>
                    <a:pt x="147" y="160"/>
                    <a:pt x="147" y="159"/>
                    <a:pt x="147" y="158"/>
                  </a:cubicBezTo>
                  <a:cubicBezTo>
                    <a:pt x="149" y="150"/>
                    <a:pt x="150" y="143"/>
                    <a:pt x="151" y="136"/>
                  </a:cubicBezTo>
                  <a:cubicBezTo>
                    <a:pt x="143" y="132"/>
                    <a:pt x="134" y="129"/>
                    <a:pt x="125" y="125"/>
                  </a:cubicBezTo>
                  <a:cubicBezTo>
                    <a:pt x="125" y="132"/>
                    <a:pt x="126" y="143"/>
                    <a:pt x="126" y="153"/>
                  </a:cubicBezTo>
                  <a:cubicBezTo>
                    <a:pt x="126" y="154"/>
                    <a:pt x="126" y="155"/>
                    <a:pt x="127" y="156"/>
                  </a:cubicBezTo>
                  <a:cubicBezTo>
                    <a:pt x="127" y="171"/>
                    <a:pt x="122" y="171"/>
                    <a:pt x="114" y="165"/>
                  </a:cubicBezTo>
                  <a:cubicBezTo>
                    <a:pt x="104" y="158"/>
                    <a:pt x="74" y="118"/>
                    <a:pt x="71" y="101"/>
                  </a:cubicBezTo>
                  <a:cubicBezTo>
                    <a:pt x="70" y="100"/>
                    <a:pt x="71" y="100"/>
                    <a:pt x="72" y="100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9" y="103"/>
                    <a:pt x="102" y="112"/>
                    <a:pt x="124" y="121"/>
                  </a:cubicBezTo>
                  <a:cubicBezTo>
                    <a:pt x="134" y="125"/>
                    <a:pt x="143" y="129"/>
                    <a:pt x="151" y="133"/>
                  </a:cubicBezTo>
                  <a:cubicBezTo>
                    <a:pt x="159" y="136"/>
                    <a:pt x="166" y="140"/>
                    <a:pt x="172" y="143"/>
                  </a:cubicBezTo>
                  <a:cubicBezTo>
                    <a:pt x="181" y="148"/>
                    <a:pt x="185" y="152"/>
                    <a:pt x="181" y="156"/>
                  </a:cubicBezTo>
                  <a:cubicBezTo>
                    <a:pt x="161" y="177"/>
                    <a:pt x="89" y="206"/>
                    <a:pt x="64" y="243"/>
                  </a:cubicBezTo>
                  <a:cubicBezTo>
                    <a:pt x="64" y="243"/>
                    <a:pt x="64" y="243"/>
                    <a:pt x="64" y="243"/>
                  </a:cubicBezTo>
                  <a:cubicBezTo>
                    <a:pt x="64" y="244"/>
                    <a:pt x="63" y="244"/>
                    <a:pt x="63" y="245"/>
                  </a:cubicBezTo>
                  <a:cubicBezTo>
                    <a:pt x="63" y="245"/>
                    <a:pt x="63" y="245"/>
                    <a:pt x="63" y="245"/>
                  </a:cubicBezTo>
                  <a:cubicBezTo>
                    <a:pt x="62" y="247"/>
                    <a:pt x="60" y="251"/>
                    <a:pt x="59" y="256"/>
                  </a:cubicBezTo>
                  <a:cubicBezTo>
                    <a:pt x="58" y="264"/>
                    <a:pt x="62" y="271"/>
                    <a:pt x="74" y="274"/>
                  </a:cubicBezTo>
                  <a:cubicBezTo>
                    <a:pt x="77" y="275"/>
                    <a:pt x="80" y="276"/>
                    <a:pt x="84" y="276"/>
                  </a:cubicBezTo>
                  <a:cubicBezTo>
                    <a:pt x="84" y="276"/>
                    <a:pt x="85" y="276"/>
                    <a:pt x="86" y="276"/>
                  </a:cubicBezTo>
                  <a:cubicBezTo>
                    <a:pt x="108" y="277"/>
                    <a:pt x="165" y="265"/>
                    <a:pt x="183" y="257"/>
                  </a:cubicBezTo>
                  <a:cubicBezTo>
                    <a:pt x="201" y="249"/>
                    <a:pt x="195" y="241"/>
                    <a:pt x="190" y="237"/>
                  </a:cubicBezTo>
                  <a:cubicBezTo>
                    <a:pt x="186" y="234"/>
                    <a:pt x="166" y="223"/>
                    <a:pt x="156" y="217"/>
                  </a:cubicBezTo>
                  <a:cubicBezTo>
                    <a:pt x="154" y="219"/>
                    <a:pt x="152" y="220"/>
                    <a:pt x="149" y="222"/>
                  </a:cubicBezTo>
                  <a:cubicBezTo>
                    <a:pt x="166" y="232"/>
                    <a:pt x="172" y="237"/>
                    <a:pt x="176" y="240"/>
                  </a:cubicBezTo>
                  <a:cubicBezTo>
                    <a:pt x="178" y="241"/>
                    <a:pt x="177" y="243"/>
                    <a:pt x="175" y="243"/>
                  </a:cubicBezTo>
                  <a:cubicBezTo>
                    <a:pt x="174" y="243"/>
                    <a:pt x="173" y="243"/>
                    <a:pt x="173" y="243"/>
                  </a:cubicBezTo>
                  <a:cubicBezTo>
                    <a:pt x="157" y="244"/>
                    <a:pt x="127" y="246"/>
                    <a:pt x="113" y="247"/>
                  </a:cubicBezTo>
                  <a:cubicBezTo>
                    <a:pt x="111" y="247"/>
                    <a:pt x="109" y="247"/>
                    <a:pt x="108" y="247"/>
                  </a:cubicBezTo>
                  <a:cubicBezTo>
                    <a:pt x="111" y="244"/>
                    <a:pt x="115" y="241"/>
                    <a:pt x="117" y="239"/>
                  </a:cubicBezTo>
                  <a:cubicBezTo>
                    <a:pt x="147" y="218"/>
                    <a:pt x="197" y="189"/>
                    <a:pt x="211" y="176"/>
                  </a:cubicBezTo>
                  <a:cubicBezTo>
                    <a:pt x="222" y="167"/>
                    <a:pt x="252" y="138"/>
                    <a:pt x="188" y="116"/>
                  </a:cubicBezTo>
                  <a:close/>
                </a:path>
              </a:pathLst>
            </a:custGeom>
            <a:solidFill>
              <a:srgbClr val="FCAF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9" name="Picture 8" descr="Diagram, schematic&#10;&#10;Description automatically generated">
            <a:extLst>
              <a:ext uri="{FF2B5EF4-FFF2-40B4-BE49-F238E27FC236}">
                <a16:creationId xmlns:a16="http://schemas.microsoft.com/office/drawing/2014/main" id="{E52BC300-FDDA-4A53-98D1-787137733D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3" t="82896" r="68069" b="5897"/>
          <a:stretch/>
        </p:blipFill>
        <p:spPr>
          <a:xfrm>
            <a:off x="949036" y="5687291"/>
            <a:ext cx="2944091" cy="7689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01183" y="1625605"/>
            <a:ext cx="5981700" cy="2274359"/>
          </a:xfrm>
        </p:spPr>
        <p:txBody>
          <a:bodyPr bIns="0" anchor="b">
            <a:noAutofit/>
          </a:bodyPr>
          <a:lstStyle>
            <a:lvl1pPr algn="l">
              <a:defRPr sz="440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3303" y="4190400"/>
            <a:ext cx="5979581" cy="1655763"/>
          </a:xfrm>
        </p:spPr>
        <p:txBody>
          <a:bodyPr t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00BECF-BDBE-4C27-8167-83FA687062B3}"/>
              </a:ext>
            </a:extLst>
          </p:cNvPr>
          <p:cNvSpPr txBox="1"/>
          <p:nvPr userDrawn="1"/>
        </p:nvSpPr>
        <p:spPr>
          <a:xfrm>
            <a:off x="9279081" y="6654867"/>
            <a:ext cx="2563523" cy="2031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r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GB" sz="800">
                <a:solidFill>
                  <a:schemeClr val="bg1"/>
                </a:solidFill>
                <a:latin typeface="+mn-lt"/>
              </a:rPr>
              <a:t>Veeva ID: Z4-54460; Date of preparation: May 2023</a:t>
            </a:r>
          </a:p>
        </p:txBody>
      </p:sp>
    </p:spTree>
    <p:extLst>
      <p:ext uri="{BB962C8B-B14F-4D97-AF65-F5344CB8AC3E}">
        <p14:creationId xmlns:p14="http://schemas.microsoft.com/office/powerpoint/2010/main" val="207486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28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Relationship Id="rId27" Type="http://schemas.openxmlformats.org/officeDocument/2006/relationships/image" Target="../media/image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8CF534C-5B06-49AE-9538-F6125E0A2656}"/>
              </a:ext>
            </a:extLst>
          </p:cNvPr>
          <p:cNvSpPr/>
          <p:nvPr userDrawn="1"/>
        </p:nvSpPr>
        <p:spPr>
          <a:xfrm>
            <a:off x="11246400" y="6209041"/>
            <a:ext cx="468000" cy="46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Shape, rectangle&#10;&#10;Description automatically generated">
            <a:extLst>
              <a:ext uri="{FF2B5EF4-FFF2-40B4-BE49-F238E27FC236}">
                <a16:creationId xmlns:a16="http://schemas.microsoft.com/office/drawing/2014/main" id="{A3A3EF61-82F0-4FC3-AA94-9B4DC9F89509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0" y="0"/>
            <a:ext cx="12191999" cy="114112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1A2AE35B-3713-4E04-BD23-89F85FEA0452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223200" y="100800"/>
            <a:ext cx="2741277" cy="1040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70CB6ED-94F4-43D5-A7E6-1775F1190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>
            <a:alphaModFix amt="10000"/>
          </a:blip>
          <a:srcRect l="59157" t="44809"/>
          <a:stretch/>
        </p:blipFill>
        <p:spPr>
          <a:xfrm>
            <a:off x="-1" y="0"/>
            <a:ext cx="7097485" cy="3411301"/>
          </a:xfrm>
          <a:prstGeom prst="rect">
            <a:avLst/>
          </a:prstGeom>
          <a:effectLst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FCBA9-E3AE-429C-BF56-B86D80AA0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282" y="1404000"/>
            <a:ext cx="11095200" cy="460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88000" lvl="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Tx/>
              <a:buBlip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</a:buBlip>
            </a:pPr>
            <a:r>
              <a:rPr lang="en-US"/>
              <a:t>Click to edit Master text styles</a:t>
            </a:r>
          </a:p>
          <a:p>
            <a:pPr marL="288000" lvl="1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Tx/>
              <a:buBlip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</a:buBlip>
            </a:pPr>
            <a:r>
              <a:rPr lang="en-US"/>
              <a:t>Second level</a:t>
            </a:r>
          </a:p>
          <a:p>
            <a:pPr marL="288000" lvl="2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Tx/>
              <a:buBlip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</a:buBlip>
            </a:pPr>
            <a:r>
              <a:rPr lang="en-US"/>
              <a:t>Third level</a:t>
            </a:r>
          </a:p>
          <a:p>
            <a:pPr marL="288000" lvl="3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Tx/>
              <a:buBlip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</a:buBlip>
            </a:pPr>
            <a:r>
              <a:rPr lang="en-US"/>
              <a:t>Fourth level</a:t>
            </a:r>
          </a:p>
          <a:p>
            <a:pPr marL="288000" lvl="4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Tx/>
              <a:buBlip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</a:buBlip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A56D7-EF10-4FA1-90DA-39844C4B58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8282" y="6303600"/>
            <a:ext cx="10512000" cy="28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spc="20" baseline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FBB6F-2A7B-435B-891F-1EA962315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4400" y="6331998"/>
            <a:ext cx="432000" cy="22208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595B33-58AD-4532-AEF7-AB747A047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11095200" cy="72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74B1F8B-EED3-42C5-95CD-0CEF1606DC1B}"/>
              </a:ext>
            </a:extLst>
          </p:cNvPr>
          <p:cNvSpPr/>
          <p:nvPr userDrawn="1"/>
        </p:nvSpPr>
        <p:spPr>
          <a:xfrm>
            <a:off x="11659209" y="6116400"/>
            <a:ext cx="185282" cy="18528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3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79" r:id="rId5"/>
    <p:sldLayoutId id="2147483681" r:id="rId6"/>
    <p:sldLayoutId id="2147483683" r:id="rId7"/>
    <p:sldLayoutId id="2147483684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6" r:id="rId18"/>
    <p:sldLayoutId id="2147483708" r:id="rId19"/>
    <p:sldLayoutId id="214748370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28"/>
        </a:buBlip>
        <a:defRPr lang="en-US" sz="2000" b="0" i="0" kern="1200" dirty="0" smtClean="0">
          <a:solidFill>
            <a:schemeClr val="tx1"/>
          </a:solidFill>
          <a:latin typeface="Calibri" panose="020F0502020204030204" pitchFamily="34" charset="0"/>
          <a:ea typeface="Roboto" panose="02000000000000000000" pitchFamily="2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6.emf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6.emf"/><Relationship Id="rId4" Type="http://schemas.openxmlformats.org/officeDocument/2006/relationships/image" Target="../media/image3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svg"/><Relationship Id="rId3" Type="http://schemas.openxmlformats.org/officeDocument/2006/relationships/image" Target="../media/image36.emf"/><Relationship Id="rId7" Type="http://schemas.openxmlformats.org/officeDocument/2006/relationships/image" Target="../media/image40.sv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9.png"/><Relationship Id="rId11" Type="http://schemas.openxmlformats.org/officeDocument/2006/relationships/image" Target="../media/image44.svg"/><Relationship Id="rId5" Type="http://schemas.openxmlformats.org/officeDocument/2006/relationships/image" Target="../media/image27.svg"/><Relationship Id="rId15" Type="http://schemas.openxmlformats.org/officeDocument/2006/relationships/image" Target="../media/image48.svg"/><Relationship Id="rId10" Type="http://schemas.openxmlformats.org/officeDocument/2006/relationships/image" Target="../media/image43.png"/><Relationship Id="rId4" Type="http://schemas.openxmlformats.org/officeDocument/2006/relationships/image" Target="../media/image26.png"/><Relationship Id="rId9" Type="http://schemas.openxmlformats.org/officeDocument/2006/relationships/image" Target="../media/image42.svg"/><Relationship Id="rId1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chart" Target="../charts/char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chart" Target="../charts/chart1.xml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chart" Target="../charts/chart3.xml"/><Relationship Id="rId10" Type="http://schemas.openxmlformats.org/officeDocument/2006/relationships/image" Target="../media/image20.svg"/><Relationship Id="rId4" Type="http://schemas.openxmlformats.org/officeDocument/2006/relationships/chart" Target="../charts/chart2.xml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chart" Target="../charts/chart4.xml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3" Type="http://schemas.openxmlformats.org/officeDocument/2006/relationships/chart" Target="../charts/chart5.xml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chart" Target="../charts/chart7.xml"/><Relationship Id="rId15" Type="http://schemas.openxmlformats.org/officeDocument/2006/relationships/image" Target="../media/image33.svg"/><Relationship Id="rId10" Type="http://schemas.openxmlformats.org/officeDocument/2006/relationships/image" Target="../media/image28.png"/><Relationship Id="rId4" Type="http://schemas.openxmlformats.org/officeDocument/2006/relationships/chart" Target="../charts/chart6.xml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FF5700F-C90E-4215-9DC9-F0CEDBBC01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err="1"/>
              <a:t>ReferID</a:t>
            </a:r>
            <a:r>
              <a:rPr lang="en-GB"/>
              <a:t> </a:t>
            </a:r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A3C6756-C95F-45B1-A515-E9AA7EA4D6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CORE SCIENCE STORY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03DD8-41B7-4B0C-5A29-B47E85C77C7E}"/>
              </a:ext>
            </a:extLst>
          </p:cNvPr>
          <p:cNvSpPr txBox="1"/>
          <p:nvPr/>
        </p:nvSpPr>
        <p:spPr>
          <a:xfrm>
            <a:off x="466530" y="6627168"/>
            <a:ext cx="105435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900" dirty="0">
                <a:solidFill>
                  <a:schemeClr val="bg1"/>
                </a:solidFill>
              </a:rPr>
              <a:t>CN-</a:t>
            </a:r>
            <a:r>
              <a:rPr lang="en-US" altLang="zh-CN" sz="900" dirty="0">
                <a:solidFill>
                  <a:schemeClr val="bg1"/>
                </a:solidFill>
              </a:rPr>
              <a:t>139171; </a:t>
            </a:r>
            <a:r>
              <a:rPr lang="en-GB" sz="900" dirty="0">
                <a:solidFill>
                  <a:schemeClr val="bg1"/>
                </a:solidFill>
              </a:rPr>
              <a:t>date of preparation: Dec 2024.         © 2025 AstraZeneca. All Rights Reserved. This information is intended for healthcare professionals only. EpiCentral is sponsored and developed by Amgen and AstraZeneca.</a:t>
            </a:r>
          </a:p>
        </p:txBody>
      </p:sp>
    </p:spTree>
    <p:extLst>
      <p:ext uri="{BB962C8B-B14F-4D97-AF65-F5344CB8AC3E}">
        <p14:creationId xmlns:p14="http://schemas.microsoft.com/office/powerpoint/2010/main" val="1275699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281281A-A7D4-49E2-990C-A5C466F56550}"/>
              </a:ext>
            </a:extLst>
          </p:cNvPr>
          <p:cNvSpPr/>
          <p:nvPr/>
        </p:nvSpPr>
        <p:spPr>
          <a:xfrm>
            <a:off x="7985137" y="1663547"/>
            <a:ext cx="3115403" cy="42763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GINA states:</a:t>
            </a:r>
            <a:r>
              <a:rPr kumimoji="0" lang="en-GB" sz="1600" b="1" i="0" u="none" strike="noStrike" kern="1200" cap="none" spc="0" normalizeH="0" baseline="30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6448BA-E201-43EE-A122-48A07206580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46933" y="243418"/>
            <a:ext cx="6604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7BC55-1510-42AE-AB97-DB4D4BA64966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1919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1919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043E8-1289-4B56-8455-85CBC306B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6019800"/>
            <a:ext cx="10605560" cy="568325"/>
          </a:xfrm>
        </p:spPr>
        <p:txBody>
          <a:bodyPr/>
          <a:lstStyle/>
          <a:p>
            <a:r>
              <a:rPr lang="en-GB" dirty="0"/>
              <a:t>*Dr David Jackson, Consultant Respiratory Physician &amp; Clinical Lead for Asthma Care; Guy’s and St Thomas’ NHS Trust and Imperial College, London; Dr </a:t>
            </a:r>
            <a:r>
              <a:rPr lang="en-GB" dirty="0" err="1"/>
              <a:t>Janwillem</a:t>
            </a:r>
            <a:r>
              <a:rPr lang="en-GB" dirty="0"/>
              <a:t> </a:t>
            </a:r>
            <a:r>
              <a:rPr lang="en-GB" dirty="0" err="1"/>
              <a:t>Kocks</a:t>
            </a:r>
            <a:r>
              <a:rPr lang="en-GB" dirty="0"/>
              <a:t>, General Practitioner, Professor of Inhalation Medicine; OPRI, Singapore; Dr Mona Al Ahmad, Clinical Researcher &amp; Head of Allergy; Kuwait University; Dr Ricardo del </a:t>
            </a:r>
            <a:r>
              <a:rPr lang="en-GB" dirty="0" err="1"/>
              <a:t>Olmo</a:t>
            </a:r>
            <a:r>
              <a:rPr lang="en-GB" dirty="0"/>
              <a:t>, Pulmonologist; Hospital María Ferrer and IDIM CR, Buenos Aires, Argentina; Dr Tan </a:t>
            </a:r>
            <a:r>
              <a:rPr lang="en-GB" dirty="0" err="1"/>
              <a:t>Tze</a:t>
            </a:r>
            <a:r>
              <a:rPr lang="en-GB" dirty="0"/>
              <a:t> Lee, Adjunct Assistant Professor; Duke-NUS Graduate School of Medicine, Singapore.</a:t>
            </a:r>
          </a:p>
          <a:p>
            <a:r>
              <a:rPr lang="en-GB" dirty="0"/>
              <a:t>GINA, Global Initiative for Asthma; ICU, intensive care unit; SABA, short-acting </a:t>
            </a:r>
            <a:r>
              <a:rPr lang="el-GR" dirty="0"/>
              <a:t>β</a:t>
            </a:r>
            <a:r>
              <a:rPr lang="en-GB" baseline="-25000" dirty="0"/>
              <a:t>2</a:t>
            </a:r>
            <a:r>
              <a:rPr lang="en-GB" dirty="0"/>
              <a:t>-agonist; SCS, systemic corticosteroid(s).</a:t>
            </a:r>
            <a:br>
              <a:rPr lang="en-GB" dirty="0"/>
            </a:br>
            <a:r>
              <a:rPr lang="en-GB" dirty="0">
                <a:solidFill>
                  <a:schemeClr val="tx1"/>
                </a:solidFill>
              </a:rPr>
              <a:t>1. The Global Initiative for Asthma (GINA). Global strategy for asthma management and prevention. 2023. Available from: </a:t>
            </a:r>
            <a:r>
              <a:rPr lang="en-GB" dirty="0"/>
              <a:t>https://ginasthma.org/reports/ (accessed April 2024).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A46A40D-2A8A-56CD-CAC9-3B7BF6B27547}"/>
              </a:ext>
            </a:extLst>
          </p:cNvPr>
          <p:cNvGrpSpPr/>
          <p:nvPr/>
        </p:nvGrpSpPr>
        <p:grpSpPr>
          <a:xfrm>
            <a:off x="442915" y="1322638"/>
            <a:ext cx="2237744" cy="618647"/>
            <a:chOff x="442915" y="1322638"/>
            <a:chExt cx="2237744" cy="618647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2126BF5-020D-497D-92AA-812F464B1F65}"/>
                </a:ext>
              </a:extLst>
            </p:cNvPr>
            <p:cNvSpPr/>
            <p:nvPr/>
          </p:nvSpPr>
          <p:spPr>
            <a:xfrm>
              <a:off x="442915" y="1322638"/>
              <a:ext cx="2237744" cy="618647"/>
            </a:xfrm>
            <a:prstGeom prst="roundRect">
              <a:avLst>
                <a:gd name="adj" fmla="val 50000"/>
              </a:avLst>
            </a:prstGeom>
            <a:solidFill>
              <a:srgbClr val="0085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00DCF10-E2FC-4B1E-BB62-001E13DBFE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085" t="27099" r="18473" b="64148"/>
            <a:stretch/>
          </p:blipFill>
          <p:spPr>
            <a:xfrm>
              <a:off x="585069" y="1357223"/>
              <a:ext cx="1953436" cy="531448"/>
            </a:xfrm>
            <a:prstGeom prst="roundRect">
              <a:avLst>
                <a:gd name="adj" fmla="val 36497"/>
              </a:avLst>
            </a:prstGeom>
          </p:spPr>
        </p:pic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19A9297-5812-4E2B-8F71-80A8B60505BA}"/>
              </a:ext>
            </a:extLst>
          </p:cNvPr>
          <p:cNvSpPr/>
          <p:nvPr/>
        </p:nvSpPr>
        <p:spPr>
          <a:xfrm>
            <a:off x="1330819" y="2191588"/>
            <a:ext cx="5887400" cy="636385"/>
          </a:xfrm>
          <a:prstGeom prst="round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000" tIns="35560" rIns="180000" bIns="35560" numCol="1" spcCol="1270" anchor="ctr" anchorCtr="0">
            <a:noAutofit/>
          </a:bodyPr>
          <a:lstStyle/>
          <a:p>
            <a:pPr marL="0" marR="0" lvl="0" indent="0" algn="l" defTabSz="6223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Has the patient used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or more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courses of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SCS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 the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past 12 months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and/or is using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maintenance SCS therapy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CCBF745-039D-490F-8279-0ACE48AB556E}"/>
              </a:ext>
            </a:extLst>
          </p:cNvPr>
          <p:cNvSpPr/>
          <p:nvPr/>
        </p:nvSpPr>
        <p:spPr>
          <a:xfrm>
            <a:off x="463991" y="2180848"/>
            <a:ext cx="657868" cy="657866"/>
          </a:xfrm>
          <a:prstGeom prst="ellipse">
            <a:avLst/>
          </a:prstGeom>
          <a:solidFill>
            <a:schemeClr val="tx2"/>
          </a:solidFill>
          <a:ln w="127000" cap="flat" cmpd="sng" algn="ctr">
            <a:solidFill>
              <a:schemeClr val="tx2">
                <a:alpha val="2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516A4FD-FEF2-402D-AC93-B5B491E1AAF8}"/>
              </a:ext>
            </a:extLst>
          </p:cNvPr>
          <p:cNvSpPr/>
          <p:nvPr/>
        </p:nvSpPr>
        <p:spPr>
          <a:xfrm>
            <a:off x="1330819" y="3108859"/>
            <a:ext cx="5887400" cy="636385"/>
          </a:xfrm>
          <a:prstGeom prst="round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000" tIns="35560" rIns="180000" bIns="35560" numCol="1" spcCol="1270" anchor="ctr" anchorCtr="0">
            <a:noAutofit/>
          </a:bodyPr>
          <a:lstStyle/>
          <a:p>
            <a:pPr marL="0" marR="0" lvl="0" indent="0" algn="l" defTabSz="6223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Has the patient had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or more emergency attendances or unscheduled visits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due to asthma over the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past 12 months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7E11E8E-9BE8-47C5-A87E-371C4CF59067}"/>
              </a:ext>
            </a:extLst>
          </p:cNvPr>
          <p:cNvSpPr/>
          <p:nvPr/>
        </p:nvSpPr>
        <p:spPr>
          <a:xfrm>
            <a:off x="463991" y="3098119"/>
            <a:ext cx="657868" cy="657866"/>
          </a:xfrm>
          <a:prstGeom prst="ellipse">
            <a:avLst/>
          </a:prstGeom>
          <a:solidFill>
            <a:schemeClr val="tx2"/>
          </a:solidFill>
          <a:ln w="127000" cap="flat" cmpd="sng" algn="ctr">
            <a:solidFill>
              <a:schemeClr val="tx2">
                <a:alpha val="2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785CB48-6074-4D0A-B052-117D7DC517C8}"/>
              </a:ext>
            </a:extLst>
          </p:cNvPr>
          <p:cNvSpPr/>
          <p:nvPr/>
        </p:nvSpPr>
        <p:spPr>
          <a:xfrm>
            <a:off x="1330819" y="4026130"/>
            <a:ext cx="5887400" cy="636385"/>
          </a:xfrm>
          <a:prstGeom prst="round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000" tIns="35560" rIns="180000" bIns="35560" numCol="1" spcCol="1270" anchor="ctr" anchorCtr="0">
            <a:noAutofit/>
          </a:bodyPr>
          <a:lstStyle/>
          <a:p>
            <a:pPr marL="0" marR="0" lvl="0" indent="0" algn="l" defTabSz="6223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Has the patient ever been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intubated or admitted to an ICU or a high dependency unit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due to their asthma?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8112685-C4AE-424D-B665-67F603090BDC}"/>
              </a:ext>
            </a:extLst>
          </p:cNvPr>
          <p:cNvSpPr/>
          <p:nvPr/>
        </p:nvSpPr>
        <p:spPr>
          <a:xfrm>
            <a:off x="463991" y="4015390"/>
            <a:ext cx="657868" cy="657866"/>
          </a:xfrm>
          <a:prstGeom prst="ellipse">
            <a:avLst/>
          </a:prstGeom>
          <a:solidFill>
            <a:schemeClr val="tx2"/>
          </a:solidFill>
          <a:ln w="127000" cap="flat" cmpd="sng" algn="ctr">
            <a:solidFill>
              <a:schemeClr val="tx2">
                <a:alpha val="2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6B30D5F-5230-427A-BE06-C56E22804F3C}"/>
              </a:ext>
            </a:extLst>
          </p:cNvPr>
          <p:cNvSpPr/>
          <p:nvPr/>
        </p:nvSpPr>
        <p:spPr>
          <a:xfrm>
            <a:off x="1330819" y="4943402"/>
            <a:ext cx="5887400" cy="636385"/>
          </a:xfrm>
          <a:prstGeom prst="round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000" tIns="35560" rIns="180000" bIns="35560" numCol="1" spcCol="1270" anchor="ctr" anchorCtr="0">
            <a:noAutofit/>
          </a:bodyPr>
          <a:lstStyle/>
          <a:p>
            <a:pPr marL="0" marR="0" lvl="0" indent="0" algn="l" defTabSz="6223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SABA inhalers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has the patient used over the past 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 months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7610D94-710A-4737-AD61-9FD7CF9B0B4B}"/>
              </a:ext>
            </a:extLst>
          </p:cNvPr>
          <p:cNvSpPr/>
          <p:nvPr/>
        </p:nvSpPr>
        <p:spPr>
          <a:xfrm>
            <a:off x="463991" y="4932662"/>
            <a:ext cx="657868" cy="657866"/>
          </a:xfrm>
          <a:prstGeom prst="ellipse">
            <a:avLst/>
          </a:prstGeom>
          <a:solidFill>
            <a:schemeClr val="tx2"/>
          </a:solidFill>
          <a:ln w="127000" cap="flat" cmpd="sng" algn="ctr">
            <a:solidFill>
              <a:schemeClr val="tx2">
                <a:alpha val="2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E26D8F4-04F3-DBED-BE4A-16735B1C4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760971" cy="720000"/>
          </a:xfrm>
        </p:spPr>
        <p:txBody>
          <a:bodyPr/>
          <a:lstStyle/>
          <a:p>
            <a:r>
              <a:rPr lang="en-GB"/>
              <a:t>Four questions based on GINA guidelines were developed in collaboration with five asthma experts</a:t>
            </a:r>
            <a:r>
              <a:rPr lang="en-GB" baseline="30000"/>
              <a:t>1*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BA65594-F562-D747-7140-16A60BDE73DD}"/>
              </a:ext>
            </a:extLst>
          </p:cNvPr>
          <p:cNvSpPr/>
          <p:nvPr/>
        </p:nvSpPr>
        <p:spPr>
          <a:xfrm>
            <a:off x="7581887" y="2159148"/>
            <a:ext cx="4090570" cy="720000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Referral recommended following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‘frequent courses of OCS (</a:t>
            </a:r>
            <a:r>
              <a:rPr kumimoji="0" lang="en-GB" sz="14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eg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 two or more courses per year).’ – p.97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F7CA7EB-7C7F-ABC5-AFFC-13057D1B70BC}"/>
              </a:ext>
            </a:extLst>
          </p:cNvPr>
          <p:cNvSpPr/>
          <p:nvPr/>
        </p:nvSpPr>
        <p:spPr>
          <a:xfrm>
            <a:off x="7581887" y="3073296"/>
            <a:ext cx="4090570" cy="720000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Referral recommended following ‘frequent asthma-related health care utilisation (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eg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multiple ED visits or urgent primary care visits).’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– p.97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4ED2B51-D22C-9964-ED43-635ECC667BFD}"/>
              </a:ext>
            </a:extLst>
          </p:cNvPr>
          <p:cNvSpPr/>
          <p:nvPr/>
        </p:nvSpPr>
        <p:spPr>
          <a:xfrm>
            <a:off x="7581887" y="3987444"/>
            <a:ext cx="4090570" cy="720000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Referral recommended following ‘near fatal asthma attack (ICU admission or mechanical ventilation for asthma) at any time in the past.’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– p.97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D90FDC1-0817-9456-BD26-90FBD2F4D901}"/>
              </a:ext>
            </a:extLst>
          </p:cNvPr>
          <p:cNvSpPr/>
          <p:nvPr/>
        </p:nvSpPr>
        <p:spPr>
          <a:xfrm>
            <a:off x="7581886" y="4901594"/>
            <a:ext cx="4090570" cy="720000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‘Over-use of SABA (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eg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≥3 canisters dispensed per year) is associated with an increased risk of ED visit or hospitalisation.’ </a:t>
            </a:r>
            <a:r>
              <a:rPr kumimoji="0" lang="en-GB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– p.128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25AB2B1-0B22-19B3-BBE9-1F65D39C680A}"/>
              </a:ext>
            </a:extLst>
          </p:cNvPr>
          <p:cNvGrpSpPr/>
          <p:nvPr/>
        </p:nvGrpSpPr>
        <p:grpSpPr>
          <a:xfrm>
            <a:off x="7287490" y="2976222"/>
            <a:ext cx="4481937" cy="1828296"/>
            <a:chOff x="7601221" y="2976222"/>
            <a:chExt cx="3936760" cy="182829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81E813A-BB12-F4E7-F067-7B443CACE9B1}"/>
                </a:ext>
              </a:extLst>
            </p:cNvPr>
            <p:cNvCxnSpPr>
              <a:cxnSpLocks/>
            </p:cNvCxnSpPr>
            <p:nvPr/>
          </p:nvCxnSpPr>
          <p:spPr>
            <a:xfrm>
              <a:off x="7601221" y="2976222"/>
              <a:ext cx="3936760" cy="0"/>
            </a:xfrm>
            <a:prstGeom prst="line">
              <a:avLst/>
            </a:prstGeom>
            <a:ln w="19050" cap="rnd">
              <a:solidFill>
                <a:srgbClr val="28ABE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4F63447-F67D-FC1A-8DD4-95E085216EBB}"/>
                </a:ext>
              </a:extLst>
            </p:cNvPr>
            <p:cNvCxnSpPr>
              <a:cxnSpLocks/>
            </p:cNvCxnSpPr>
            <p:nvPr/>
          </p:nvCxnSpPr>
          <p:spPr>
            <a:xfrm>
              <a:off x="7601221" y="3890370"/>
              <a:ext cx="3936760" cy="0"/>
            </a:xfrm>
            <a:prstGeom prst="line">
              <a:avLst/>
            </a:prstGeom>
            <a:ln w="19050" cap="rnd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3465DC9-BF34-01B0-8A59-23DF82D0A00D}"/>
                </a:ext>
              </a:extLst>
            </p:cNvPr>
            <p:cNvCxnSpPr>
              <a:cxnSpLocks/>
            </p:cNvCxnSpPr>
            <p:nvPr/>
          </p:nvCxnSpPr>
          <p:spPr>
            <a:xfrm>
              <a:off x="7601221" y="4804518"/>
              <a:ext cx="3936760" cy="0"/>
            </a:xfrm>
            <a:prstGeom prst="line">
              <a:avLst/>
            </a:prstGeom>
            <a:ln w="19050" cap="rnd">
              <a:solidFill>
                <a:schemeClr val="bg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Graphic 4">
            <a:extLst>
              <a:ext uri="{FF2B5EF4-FFF2-40B4-BE49-F238E27FC236}">
                <a16:creationId xmlns:a16="http://schemas.microsoft.com/office/drawing/2014/main" id="{71873AD8-4C1C-C740-5A75-1EC1C9FB7B3B}"/>
              </a:ext>
            </a:extLst>
          </p:cNvPr>
          <p:cNvSpPr/>
          <p:nvPr/>
        </p:nvSpPr>
        <p:spPr>
          <a:xfrm>
            <a:off x="7311720" y="2343847"/>
            <a:ext cx="190516" cy="331866"/>
          </a:xfrm>
          <a:custGeom>
            <a:avLst/>
            <a:gdLst>
              <a:gd name="connsiteX0" fmla="*/ 204353 w 209549"/>
              <a:gd name="connsiteY0" fmla="*/ 163727 h 365021"/>
              <a:gd name="connsiteX1" fmla="*/ 204353 w 209549"/>
              <a:gd name="connsiteY1" fmla="*/ 163727 h 365021"/>
              <a:gd name="connsiteX2" fmla="*/ 204353 w 209549"/>
              <a:gd name="connsiteY2" fmla="*/ 163727 h 365021"/>
              <a:gd name="connsiteX3" fmla="*/ 49016 w 209549"/>
              <a:gd name="connsiteY3" fmla="*/ 8390 h 365021"/>
              <a:gd name="connsiteX4" fmla="*/ 8390 w 209549"/>
              <a:gd name="connsiteY4" fmla="*/ 8390 h 365021"/>
              <a:gd name="connsiteX5" fmla="*/ 8390 w 209549"/>
              <a:gd name="connsiteY5" fmla="*/ 49016 h 365021"/>
              <a:gd name="connsiteX6" fmla="*/ 143415 w 209549"/>
              <a:gd name="connsiteY6" fmla="*/ 184040 h 365021"/>
              <a:gd name="connsiteX7" fmla="*/ 8390 w 209549"/>
              <a:gd name="connsiteY7" fmla="*/ 319030 h 365021"/>
              <a:gd name="connsiteX8" fmla="*/ 8390 w 209549"/>
              <a:gd name="connsiteY8" fmla="*/ 359656 h 365021"/>
              <a:gd name="connsiteX9" fmla="*/ 49016 w 209549"/>
              <a:gd name="connsiteY9" fmla="*/ 359656 h 365021"/>
              <a:gd name="connsiteX10" fmla="*/ 204353 w 209549"/>
              <a:gd name="connsiteY10" fmla="*/ 204319 h 365021"/>
              <a:gd name="connsiteX11" fmla="*/ 204353 w 209549"/>
              <a:gd name="connsiteY11" fmla="*/ 204319 h 365021"/>
              <a:gd name="connsiteX12" fmla="*/ 204353 w 209549"/>
              <a:gd name="connsiteY12" fmla="*/ 204319 h 365021"/>
              <a:gd name="connsiteX13" fmla="*/ 204353 w 209549"/>
              <a:gd name="connsiteY13" fmla="*/ 163727 h 36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9549" h="365021">
                <a:moveTo>
                  <a:pt x="204353" y="163727"/>
                </a:moveTo>
                <a:lnTo>
                  <a:pt x="204353" y="163727"/>
                </a:lnTo>
                <a:cubicBezTo>
                  <a:pt x="204353" y="163727"/>
                  <a:pt x="204353" y="163727"/>
                  <a:pt x="204353" y="163727"/>
                </a:cubicBezTo>
                <a:lnTo>
                  <a:pt x="49016" y="8390"/>
                </a:lnTo>
                <a:cubicBezTo>
                  <a:pt x="37829" y="-2797"/>
                  <a:pt x="19544" y="-2797"/>
                  <a:pt x="8390" y="8390"/>
                </a:cubicBezTo>
                <a:cubicBezTo>
                  <a:pt x="-2763" y="19578"/>
                  <a:pt x="-2797" y="37863"/>
                  <a:pt x="8390" y="49016"/>
                </a:cubicBezTo>
                <a:lnTo>
                  <a:pt x="143415" y="184040"/>
                </a:lnTo>
                <a:lnTo>
                  <a:pt x="8390" y="319030"/>
                </a:lnTo>
                <a:cubicBezTo>
                  <a:pt x="-2797" y="330218"/>
                  <a:pt x="-2797" y="348502"/>
                  <a:pt x="8390" y="359656"/>
                </a:cubicBezTo>
                <a:cubicBezTo>
                  <a:pt x="19578" y="370809"/>
                  <a:pt x="37863" y="370843"/>
                  <a:pt x="49016" y="359656"/>
                </a:cubicBezTo>
                <a:lnTo>
                  <a:pt x="204353" y="204319"/>
                </a:lnTo>
                <a:cubicBezTo>
                  <a:pt x="204353" y="204319"/>
                  <a:pt x="204353" y="204319"/>
                  <a:pt x="204353" y="204319"/>
                </a:cubicBezTo>
                <a:lnTo>
                  <a:pt x="204353" y="204319"/>
                </a:lnTo>
                <a:cubicBezTo>
                  <a:pt x="215506" y="193166"/>
                  <a:pt x="215506" y="174881"/>
                  <a:pt x="204353" y="163727"/>
                </a:cubicBezTo>
                <a:close/>
              </a:path>
            </a:pathLst>
          </a:custGeom>
          <a:noFill/>
          <a:ln w="1905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Graphic 4">
            <a:extLst>
              <a:ext uri="{FF2B5EF4-FFF2-40B4-BE49-F238E27FC236}">
                <a16:creationId xmlns:a16="http://schemas.microsoft.com/office/drawing/2014/main" id="{A429CC56-65D5-5D86-3CB4-335CE15FB1EF}"/>
              </a:ext>
            </a:extLst>
          </p:cNvPr>
          <p:cNvSpPr/>
          <p:nvPr/>
        </p:nvSpPr>
        <p:spPr>
          <a:xfrm>
            <a:off x="7311720" y="3261118"/>
            <a:ext cx="190516" cy="331866"/>
          </a:xfrm>
          <a:custGeom>
            <a:avLst/>
            <a:gdLst>
              <a:gd name="connsiteX0" fmla="*/ 204353 w 209549"/>
              <a:gd name="connsiteY0" fmla="*/ 163727 h 365021"/>
              <a:gd name="connsiteX1" fmla="*/ 204353 w 209549"/>
              <a:gd name="connsiteY1" fmla="*/ 163727 h 365021"/>
              <a:gd name="connsiteX2" fmla="*/ 204353 w 209549"/>
              <a:gd name="connsiteY2" fmla="*/ 163727 h 365021"/>
              <a:gd name="connsiteX3" fmla="*/ 49016 w 209549"/>
              <a:gd name="connsiteY3" fmla="*/ 8390 h 365021"/>
              <a:gd name="connsiteX4" fmla="*/ 8390 w 209549"/>
              <a:gd name="connsiteY4" fmla="*/ 8390 h 365021"/>
              <a:gd name="connsiteX5" fmla="*/ 8390 w 209549"/>
              <a:gd name="connsiteY5" fmla="*/ 49016 h 365021"/>
              <a:gd name="connsiteX6" fmla="*/ 143415 w 209549"/>
              <a:gd name="connsiteY6" fmla="*/ 184040 h 365021"/>
              <a:gd name="connsiteX7" fmla="*/ 8390 w 209549"/>
              <a:gd name="connsiteY7" fmla="*/ 319030 h 365021"/>
              <a:gd name="connsiteX8" fmla="*/ 8390 w 209549"/>
              <a:gd name="connsiteY8" fmla="*/ 359656 h 365021"/>
              <a:gd name="connsiteX9" fmla="*/ 49016 w 209549"/>
              <a:gd name="connsiteY9" fmla="*/ 359656 h 365021"/>
              <a:gd name="connsiteX10" fmla="*/ 204353 w 209549"/>
              <a:gd name="connsiteY10" fmla="*/ 204319 h 365021"/>
              <a:gd name="connsiteX11" fmla="*/ 204353 w 209549"/>
              <a:gd name="connsiteY11" fmla="*/ 204319 h 365021"/>
              <a:gd name="connsiteX12" fmla="*/ 204353 w 209549"/>
              <a:gd name="connsiteY12" fmla="*/ 204319 h 365021"/>
              <a:gd name="connsiteX13" fmla="*/ 204353 w 209549"/>
              <a:gd name="connsiteY13" fmla="*/ 163727 h 36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9549" h="365021">
                <a:moveTo>
                  <a:pt x="204353" y="163727"/>
                </a:moveTo>
                <a:lnTo>
                  <a:pt x="204353" y="163727"/>
                </a:lnTo>
                <a:cubicBezTo>
                  <a:pt x="204353" y="163727"/>
                  <a:pt x="204353" y="163727"/>
                  <a:pt x="204353" y="163727"/>
                </a:cubicBezTo>
                <a:lnTo>
                  <a:pt x="49016" y="8390"/>
                </a:lnTo>
                <a:cubicBezTo>
                  <a:pt x="37829" y="-2797"/>
                  <a:pt x="19544" y="-2797"/>
                  <a:pt x="8390" y="8390"/>
                </a:cubicBezTo>
                <a:cubicBezTo>
                  <a:pt x="-2763" y="19578"/>
                  <a:pt x="-2797" y="37863"/>
                  <a:pt x="8390" y="49016"/>
                </a:cubicBezTo>
                <a:lnTo>
                  <a:pt x="143415" y="184040"/>
                </a:lnTo>
                <a:lnTo>
                  <a:pt x="8390" y="319030"/>
                </a:lnTo>
                <a:cubicBezTo>
                  <a:pt x="-2797" y="330218"/>
                  <a:pt x="-2797" y="348502"/>
                  <a:pt x="8390" y="359656"/>
                </a:cubicBezTo>
                <a:cubicBezTo>
                  <a:pt x="19578" y="370809"/>
                  <a:pt x="37863" y="370843"/>
                  <a:pt x="49016" y="359656"/>
                </a:cubicBezTo>
                <a:lnTo>
                  <a:pt x="204353" y="204319"/>
                </a:lnTo>
                <a:cubicBezTo>
                  <a:pt x="204353" y="204319"/>
                  <a:pt x="204353" y="204319"/>
                  <a:pt x="204353" y="204319"/>
                </a:cubicBezTo>
                <a:lnTo>
                  <a:pt x="204353" y="204319"/>
                </a:lnTo>
                <a:cubicBezTo>
                  <a:pt x="215506" y="193166"/>
                  <a:pt x="215506" y="174881"/>
                  <a:pt x="204353" y="163727"/>
                </a:cubicBezTo>
                <a:close/>
              </a:path>
            </a:pathLst>
          </a:custGeom>
          <a:noFill/>
          <a:ln w="1905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Graphic 4">
            <a:extLst>
              <a:ext uri="{FF2B5EF4-FFF2-40B4-BE49-F238E27FC236}">
                <a16:creationId xmlns:a16="http://schemas.microsoft.com/office/drawing/2014/main" id="{6E1D9D31-A7E8-2EBC-94F8-52DD17719F64}"/>
              </a:ext>
            </a:extLst>
          </p:cNvPr>
          <p:cNvSpPr/>
          <p:nvPr/>
        </p:nvSpPr>
        <p:spPr>
          <a:xfrm>
            <a:off x="7311720" y="4178389"/>
            <a:ext cx="190516" cy="331866"/>
          </a:xfrm>
          <a:custGeom>
            <a:avLst/>
            <a:gdLst>
              <a:gd name="connsiteX0" fmla="*/ 204353 w 209549"/>
              <a:gd name="connsiteY0" fmla="*/ 163727 h 365021"/>
              <a:gd name="connsiteX1" fmla="*/ 204353 w 209549"/>
              <a:gd name="connsiteY1" fmla="*/ 163727 h 365021"/>
              <a:gd name="connsiteX2" fmla="*/ 204353 w 209549"/>
              <a:gd name="connsiteY2" fmla="*/ 163727 h 365021"/>
              <a:gd name="connsiteX3" fmla="*/ 49016 w 209549"/>
              <a:gd name="connsiteY3" fmla="*/ 8390 h 365021"/>
              <a:gd name="connsiteX4" fmla="*/ 8390 w 209549"/>
              <a:gd name="connsiteY4" fmla="*/ 8390 h 365021"/>
              <a:gd name="connsiteX5" fmla="*/ 8390 w 209549"/>
              <a:gd name="connsiteY5" fmla="*/ 49016 h 365021"/>
              <a:gd name="connsiteX6" fmla="*/ 143415 w 209549"/>
              <a:gd name="connsiteY6" fmla="*/ 184040 h 365021"/>
              <a:gd name="connsiteX7" fmla="*/ 8390 w 209549"/>
              <a:gd name="connsiteY7" fmla="*/ 319030 h 365021"/>
              <a:gd name="connsiteX8" fmla="*/ 8390 w 209549"/>
              <a:gd name="connsiteY8" fmla="*/ 359656 h 365021"/>
              <a:gd name="connsiteX9" fmla="*/ 49016 w 209549"/>
              <a:gd name="connsiteY9" fmla="*/ 359656 h 365021"/>
              <a:gd name="connsiteX10" fmla="*/ 204353 w 209549"/>
              <a:gd name="connsiteY10" fmla="*/ 204319 h 365021"/>
              <a:gd name="connsiteX11" fmla="*/ 204353 w 209549"/>
              <a:gd name="connsiteY11" fmla="*/ 204319 h 365021"/>
              <a:gd name="connsiteX12" fmla="*/ 204353 w 209549"/>
              <a:gd name="connsiteY12" fmla="*/ 204319 h 365021"/>
              <a:gd name="connsiteX13" fmla="*/ 204353 w 209549"/>
              <a:gd name="connsiteY13" fmla="*/ 163727 h 36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9549" h="365021">
                <a:moveTo>
                  <a:pt x="204353" y="163727"/>
                </a:moveTo>
                <a:lnTo>
                  <a:pt x="204353" y="163727"/>
                </a:lnTo>
                <a:cubicBezTo>
                  <a:pt x="204353" y="163727"/>
                  <a:pt x="204353" y="163727"/>
                  <a:pt x="204353" y="163727"/>
                </a:cubicBezTo>
                <a:lnTo>
                  <a:pt x="49016" y="8390"/>
                </a:lnTo>
                <a:cubicBezTo>
                  <a:pt x="37829" y="-2797"/>
                  <a:pt x="19544" y="-2797"/>
                  <a:pt x="8390" y="8390"/>
                </a:cubicBezTo>
                <a:cubicBezTo>
                  <a:pt x="-2763" y="19578"/>
                  <a:pt x="-2797" y="37863"/>
                  <a:pt x="8390" y="49016"/>
                </a:cubicBezTo>
                <a:lnTo>
                  <a:pt x="143415" y="184040"/>
                </a:lnTo>
                <a:lnTo>
                  <a:pt x="8390" y="319030"/>
                </a:lnTo>
                <a:cubicBezTo>
                  <a:pt x="-2797" y="330218"/>
                  <a:pt x="-2797" y="348502"/>
                  <a:pt x="8390" y="359656"/>
                </a:cubicBezTo>
                <a:cubicBezTo>
                  <a:pt x="19578" y="370809"/>
                  <a:pt x="37863" y="370843"/>
                  <a:pt x="49016" y="359656"/>
                </a:cubicBezTo>
                <a:lnTo>
                  <a:pt x="204353" y="204319"/>
                </a:lnTo>
                <a:cubicBezTo>
                  <a:pt x="204353" y="204319"/>
                  <a:pt x="204353" y="204319"/>
                  <a:pt x="204353" y="204319"/>
                </a:cubicBezTo>
                <a:lnTo>
                  <a:pt x="204353" y="204319"/>
                </a:lnTo>
                <a:cubicBezTo>
                  <a:pt x="215506" y="193166"/>
                  <a:pt x="215506" y="174881"/>
                  <a:pt x="204353" y="163727"/>
                </a:cubicBezTo>
                <a:close/>
              </a:path>
            </a:pathLst>
          </a:custGeom>
          <a:noFill/>
          <a:ln w="1905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Graphic 4">
            <a:extLst>
              <a:ext uri="{FF2B5EF4-FFF2-40B4-BE49-F238E27FC236}">
                <a16:creationId xmlns:a16="http://schemas.microsoft.com/office/drawing/2014/main" id="{A7675FFE-F93F-3900-8662-FE52208C414C}"/>
              </a:ext>
            </a:extLst>
          </p:cNvPr>
          <p:cNvSpPr/>
          <p:nvPr/>
        </p:nvSpPr>
        <p:spPr>
          <a:xfrm>
            <a:off x="7311720" y="5095661"/>
            <a:ext cx="190516" cy="331866"/>
          </a:xfrm>
          <a:custGeom>
            <a:avLst/>
            <a:gdLst>
              <a:gd name="connsiteX0" fmla="*/ 204353 w 209549"/>
              <a:gd name="connsiteY0" fmla="*/ 163727 h 365021"/>
              <a:gd name="connsiteX1" fmla="*/ 204353 w 209549"/>
              <a:gd name="connsiteY1" fmla="*/ 163727 h 365021"/>
              <a:gd name="connsiteX2" fmla="*/ 204353 w 209549"/>
              <a:gd name="connsiteY2" fmla="*/ 163727 h 365021"/>
              <a:gd name="connsiteX3" fmla="*/ 49016 w 209549"/>
              <a:gd name="connsiteY3" fmla="*/ 8390 h 365021"/>
              <a:gd name="connsiteX4" fmla="*/ 8390 w 209549"/>
              <a:gd name="connsiteY4" fmla="*/ 8390 h 365021"/>
              <a:gd name="connsiteX5" fmla="*/ 8390 w 209549"/>
              <a:gd name="connsiteY5" fmla="*/ 49016 h 365021"/>
              <a:gd name="connsiteX6" fmla="*/ 143415 w 209549"/>
              <a:gd name="connsiteY6" fmla="*/ 184040 h 365021"/>
              <a:gd name="connsiteX7" fmla="*/ 8390 w 209549"/>
              <a:gd name="connsiteY7" fmla="*/ 319030 h 365021"/>
              <a:gd name="connsiteX8" fmla="*/ 8390 w 209549"/>
              <a:gd name="connsiteY8" fmla="*/ 359656 h 365021"/>
              <a:gd name="connsiteX9" fmla="*/ 49016 w 209549"/>
              <a:gd name="connsiteY9" fmla="*/ 359656 h 365021"/>
              <a:gd name="connsiteX10" fmla="*/ 204353 w 209549"/>
              <a:gd name="connsiteY10" fmla="*/ 204319 h 365021"/>
              <a:gd name="connsiteX11" fmla="*/ 204353 w 209549"/>
              <a:gd name="connsiteY11" fmla="*/ 204319 h 365021"/>
              <a:gd name="connsiteX12" fmla="*/ 204353 w 209549"/>
              <a:gd name="connsiteY12" fmla="*/ 204319 h 365021"/>
              <a:gd name="connsiteX13" fmla="*/ 204353 w 209549"/>
              <a:gd name="connsiteY13" fmla="*/ 163727 h 36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9549" h="365021">
                <a:moveTo>
                  <a:pt x="204353" y="163727"/>
                </a:moveTo>
                <a:lnTo>
                  <a:pt x="204353" y="163727"/>
                </a:lnTo>
                <a:cubicBezTo>
                  <a:pt x="204353" y="163727"/>
                  <a:pt x="204353" y="163727"/>
                  <a:pt x="204353" y="163727"/>
                </a:cubicBezTo>
                <a:lnTo>
                  <a:pt x="49016" y="8390"/>
                </a:lnTo>
                <a:cubicBezTo>
                  <a:pt x="37829" y="-2797"/>
                  <a:pt x="19544" y="-2797"/>
                  <a:pt x="8390" y="8390"/>
                </a:cubicBezTo>
                <a:cubicBezTo>
                  <a:pt x="-2763" y="19578"/>
                  <a:pt x="-2797" y="37863"/>
                  <a:pt x="8390" y="49016"/>
                </a:cubicBezTo>
                <a:lnTo>
                  <a:pt x="143415" y="184040"/>
                </a:lnTo>
                <a:lnTo>
                  <a:pt x="8390" y="319030"/>
                </a:lnTo>
                <a:cubicBezTo>
                  <a:pt x="-2797" y="330218"/>
                  <a:pt x="-2797" y="348502"/>
                  <a:pt x="8390" y="359656"/>
                </a:cubicBezTo>
                <a:cubicBezTo>
                  <a:pt x="19578" y="370809"/>
                  <a:pt x="37863" y="370843"/>
                  <a:pt x="49016" y="359656"/>
                </a:cubicBezTo>
                <a:lnTo>
                  <a:pt x="204353" y="204319"/>
                </a:lnTo>
                <a:cubicBezTo>
                  <a:pt x="204353" y="204319"/>
                  <a:pt x="204353" y="204319"/>
                  <a:pt x="204353" y="204319"/>
                </a:cubicBezTo>
                <a:lnTo>
                  <a:pt x="204353" y="204319"/>
                </a:lnTo>
                <a:cubicBezTo>
                  <a:pt x="215506" y="193166"/>
                  <a:pt x="215506" y="174881"/>
                  <a:pt x="204353" y="163727"/>
                </a:cubicBezTo>
                <a:close/>
              </a:path>
            </a:pathLst>
          </a:custGeom>
          <a:noFill/>
          <a:ln w="1905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353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043E8-1289-4B56-8455-85CBC306B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6019800"/>
            <a:ext cx="10711920" cy="568325"/>
          </a:xfrm>
        </p:spPr>
        <p:txBody>
          <a:bodyPr/>
          <a:lstStyle/>
          <a:p>
            <a:pPr lvl="0"/>
            <a:r>
              <a:rPr lang="en-GB" dirty="0"/>
              <a:t>*Frequent exacerbators were defined as having two or more exacerbations during the 1-year study follow-up period</a:t>
            </a:r>
            <a:r>
              <a:rPr lang="en-GB" baseline="30000" dirty="0"/>
              <a:t>1</a:t>
            </a:r>
            <a:r>
              <a:rPr lang="en-GB" dirty="0"/>
              <a:t>; </a:t>
            </a:r>
            <a:r>
              <a:rPr lang="en-GB" baseline="30000" dirty="0"/>
              <a:t>†</a:t>
            </a:r>
            <a:r>
              <a:rPr lang="en-GB" dirty="0"/>
              <a:t>Severe exacerbations were defined as those requiring urgent intervention, defined as prescription of systemic steroids (oral or injected) or dose increase of maintenance steroids for at least 3 days, visit to the emergency department or hospitalisation due to aggravation of symptoms</a:t>
            </a:r>
            <a:r>
              <a:rPr lang="en-GB" dirty="0">
                <a:cs typeface="Arial" panose="020B0604020202020204" pitchFamily="34" charset="0"/>
              </a:rPr>
              <a:t>.</a:t>
            </a:r>
            <a:r>
              <a:rPr lang="en-GB" baseline="30000" dirty="0">
                <a:cs typeface="Arial" panose="020B0604020202020204" pitchFamily="34" charset="0"/>
              </a:rPr>
              <a:t>2</a:t>
            </a:r>
          </a:p>
          <a:p>
            <a:pPr lvl="0"/>
            <a:r>
              <a:rPr lang="en-GB" dirty="0">
                <a:cs typeface="Arial" panose="020B0604020202020204" pitchFamily="34" charset="0"/>
              </a:rPr>
              <a:t>QoL, quality of life; SCS, systemic corticosteroids.</a:t>
            </a:r>
            <a:br>
              <a:rPr lang="en-GB" dirty="0"/>
            </a:br>
            <a:r>
              <a:rPr lang="en-GB" dirty="0"/>
              <a:t>1. </a:t>
            </a:r>
            <a:r>
              <a:rPr lang="en-GB" dirty="0" err="1"/>
              <a:t>Kupczyk</a:t>
            </a:r>
            <a:r>
              <a:rPr lang="en-GB" dirty="0"/>
              <a:t> M, et al. Clin Exp Allergy. 2014;44:212–221; 2. </a:t>
            </a:r>
            <a:r>
              <a:rPr lang="en-US" dirty="0"/>
              <a:t>Gutierrez FJ, et al. BMC </a:t>
            </a:r>
            <a:r>
              <a:rPr lang="en-US" dirty="0" err="1"/>
              <a:t>Pulm</a:t>
            </a:r>
            <a:r>
              <a:rPr lang="en-US" dirty="0"/>
              <a:t> Med. 2017;17:77;</a:t>
            </a:r>
            <a:r>
              <a:rPr lang="en-GB" dirty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3. </a:t>
            </a:r>
            <a:r>
              <a:rPr lang="en-GB" dirty="0">
                <a:cs typeface="Arial" panose="020B0604020202020204" pitchFamily="34" charset="0"/>
              </a:rPr>
              <a:t>Asthma + Lung UK. Available from: https://www.asthmaandlung.org.uk/media/press-releases/asthma-care-crisis-charity-sounds-siren-asthma-death-toll-rises (Accessed May 2024).</a:t>
            </a:r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5CA971D-58F2-6607-5F80-5182A52F2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922" y="180000"/>
            <a:ext cx="8169589" cy="720000"/>
          </a:xfrm>
        </p:spPr>
        <p:txBody>
          <a:bodyPr/>
          <a:lstStyle/>
          <a:p>
            <a:r>
              <a:rPr lang="en-GB" sz="2400"/>
              <a:t>Has the patient used 2 or more courses of SCS over the past 12 months and/or is using maintenance SCS therapy?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6448BA-E201-43EE-A122-48A072065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7BC55-1510-42AE-AB97-DB4D4BA64966}" type="slidenum">
              <a:rPr kumimoji="0" lang="en-GB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906E4A2-2040-482C-A92F-39968A7876E3}"/>
              </a:ext>
            </a:extLst>
          </p:cNvPr>
          <p:cNvGrpSpPr/>
          <p:nvPr/>
        </p:nvGrpSpPr>
        <p:grpSpPr>
          <a:xfrm>
            <a:off x="7806837" y="2853569"/>
            <a:ext cx="3942250" cy="1626490"/>
            <a:chOff x="7806837" y="2578151"/>
            <a:chExt cx="3942250" cy="162649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2C28BF7-0F1F-4261-A323-F605C87BBECC}"/>
                </a:ext>
              </a:extLst>
            </p:cNvPr>
            <p:cNvSpPr/>
            <p:nvPr/>
          </p:nvSpPr>
          <p:spPr>
            <a:xfrm>
              <a:off x="7806837" y="3835309"/>
              <a:ext cx="394225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4377">
                <a:defRPr/>
              </a:pPr>
              <a:r>
                <a:rPr lang="en-GB" b="1">
                  <a:solidFill>
                    <a:schemeClr val="tx2"/>
                  </a:solidFill>
                </a:rPr>
                <a:t>More rapid lung function decline</a:t>
              </a:r>
              <a:endParaRPr kumimoji="0" lang="en-GB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02" name="Graphic 4">
              <a:extLst>
                <a:ext uri="{FF2B5EF4-FFF2-40B4-BE49-F238E27FC236}">
                  <a16:creationId xmlns:a16="http://schemas.microsoft.com/office/drawing/2014/main" id="{8480E982-D25D-4393-AA6F-E956624935E2}"/>
                </a:ext>
              </a:extLst>
            </p:cNvPr>
            <p:cNvSpPr/>
            <p:nvPr/>
          </p:nvSpPr>
          <p:spPr>
            <a:xfrm rot="5400000">
              <a:off x="9673188" y="2500415"/>
              <a:ext cx="209549" cy="365021"/>
            </a:xfrm>
            <a:custGeom>
              <a:avLst/>
              <a:gdLst>
                <a:gd name="connsiteX0" fmla="*/ 204353 w 209549"/>
                <a:gd name="connsiteY0" fmla="*/ 163727 h 365021"/>
                <a:gd name="connsiteX1" fmla="*/ 204353 w 209549"/>
                <a:gd name="connsiteY1" fmla="*/ 163727 h 365021"/>
                <a:gd name="connsiteX2" fmla="*/ 204353 w 209549"/>
                <a:gd name="connsiteY2" fmla="*/ 163727 h 365021"/>
                <a:gd name="connsiteX3" fmla="*/ 49016 w 209549"/>
                <a:gd name="connsiteY3" fmla="*/ 8390 h 365021"/>
                <a:gd name="connsiteX4" fmla="*/ 8390 w 209549"/>
                <a:gd name="connsiteY4" fmla="*/ 8390 h 365021"/>
                <a:gd name="connsiteX5" fmla="*/ 8390 w 209549"/>
                <a:gd name="connsiteY5" fmla="*/ 49016 h 365021"/>
                <a:gd name="connsiteX6" fmla="*/ 143415 w 209549"/>
                <a:gd name="connsiteY6" fmla="*/ 184040 h 365021"/>
                <a:gd name="connsiteX7" fmla="*/ 8390 w 209549"/>
                <a:gd name="connsiteY7" fmla="*/ 319030 h 365021"/>
                <a:gd name="connsiteX8" fmla="*/ 8390 w 209549"/>
                <a:gd name="connsiteY8" fmla="*/ 359656 h 365021"/>
                <a:gd name="connsiteX9" fmla="*/ 49016 w 209549"/>
                <a:gd name="connsiteY9" fmla="*/ 359656 h 365021"/>
                <a:gd name="connsiteX10" fmla="*/ 204353 w 209549"/>
                <a:gd name="connsiteY10" fmla="*/ 204319 h 365021"/>
                <a:gd name="connsiteX11" fmla="*/ 204353 w 209549"/>
                <a:gd name="connsiteY11" fmla="*/ 204319 h 365021"/>
                <a:gd name="connsiteX12" fmla="*/ 204353 w 209549"/>
                <a:gd name="connsiteY12" fmla="*/ 204319 h 365021"/>
                <a:gd name="connsiteX13" fmla="*/ 204353 w 209549"/>
                <a:gd name="connsiteY13" fmla="*/ 163727 h 36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49" h="365021">
                  <a:moveTo>
                    <a:pt x="204353" y="163727"/>
                  </a:moveTo>
                  <a:lnTo>
                    <a:pt x="204353" y="163727"/>
                  </a:lnTo>
                  <a:cubicBezTo>
                    <a:pt x="204353" y="163727"/>
                    <a:pt x="204353" y="163727"/>
                    <a:pt x="204353" y="163727"/>
                  </a:cubicBezTo>
                  <a:lnTo>
                    <a:pt x="49016" y="8390"/>
                  </a:lnTo>
                  <a:cubicBezTo>
                    <a:pt x="37829" y="-2797"/>
                    <a:pt x="19544" y="-2797"/>
                    <a:pt x="8390" y="8390"/>
                  </a:cubicBezTo>
                  <a:cubicBezTo>
                    <a:pt x="-2763" y="19578"/>
                    <a:pt x="-2797" y="37863"/>
                    <a:pt x="8390" y="49016"/>
                  </a:cubicBezTo>
                  <a:lnTo>
                    <a:pt x="143415" y="184040"/>
                  </a:lnTo>
                  <a:lnTo>
                    <a:pt x="8390" y="319030"/>
                  </a:lnTo>
                  <a:cubicBezTo>
                    <a:pt x="-2797" y="330218"/>
                    <a:pt x="-2797" y="348502"/>
                    <a:pt x="8390" y="359656"/>
                  </a:cubicBezTo>
                  <a:cubicBezTo>
                    <a:pt x="19578" y="370809"/>
                    <a:pt x="37863" y="370843"/>
                    <a:pt x="49016" y="359656"/>
                  </a:cubicBezTo>
                  <a:lnTo>
                    <a:pt x="204353" y="204319"/>
                  </a:lnTo>
                  <a:cubicBezTo>
                    <a:pt x="204353" y="204319"/>
                    <a:pt x="204353" y="204319"/>
                    <a:pt x="204353" y="204319"/>
                  </a:cubicBezTo>
                  <a:lnTo>
                    <a:pt x="204353" y="204319"/>
                  </a:lnTo>
                  <a:cubicBezTo>
                    <a:pt x="215506" y="193166"/>
                    <a:pt x="215506" y="174881"/>
                    <a:pt x="204353" y="163727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227E68D-28BE-4B61-A11C-B5AC72AE7288}"/>
                </a:ext>
              </a:extLst>
            </p:cNvPr>
            <p:cNvGrpSpPr/>
            <p:nvPr/>
          </p:nvGrpSpPr>
          <p:grpSpPr>
            <a:xfrm>
              <a:off x="9327962" y="2915255"/>
              <a:ext cx="900000" cy="900000"/>
              <a:chOff x="9322459" y="2915255"/>
              <a:chExt cx="900000" cy="900000"/>
            </a:xfrm>
          </p:grpSpPr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EB1D0E3F-8838-4E5F-9C84-EFD9F1E9BA18}"/>
                  </a:ext>
                </a:extLst>
              </p:cNvPr>
              <p:cNvGrpSpPr/>
              <p:nvPr/>
            </p:nvGrpSpPr>
            <p:grpSpPr>
              <a:xfrm>
                <a:off x="9322459" y="2915255"/>
                <a:ext cx="900000" cy="900000"/>
                <a:chOff x="4493705" y="1734555"/>
                <a:chExt cx="1440000" cy="1440000"/>
              </a:xfrm>
            </p:grpSpPr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B54C01E7-4F7F-4EF3-9638-61A8049FBE0F}"/>
                    </a:ext>
                  </a:extLst>
                </p:cNvPr>
                <p:cNvSpPr/>
                <p:nvPr/>
              </p:nvSpPr>
              <p:spPr>
                <a:xfrm>
                  <a:off x="4493705" y="1734555"/>
                  <a:ext cx="1440000" cy="1440000"/>
                </a:xfrm>
                <a:prstGeom prst="ellipse">
                  <a:avLst/>
                </a:prstGeom>
                <a:solidFill>
                  <a:schemeClr val="tx2">
                    <a:alpha val="20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0910DB8B-B6F3-4245-ACD3-B2A3268E30C0}"/>
                    </a:ext>
                  </a:extLst>
                </p:cNvPr>
                <p:cNvSpPr/>
                <p:nvPr/>
              </p:nvSpPr>
              <p:spPr>
                <a:xfrm>
                  <a:off x="4595109" y="1835959"/>
                  <a:ext cx="1237193" cy="1237193"/>
                </a:xfrm>
                <a:prstGeom prst="ellipse">
                  <a:avLst/>
                </a:prstGeom>
                <a:solidFill>
                  <a:schemeClr val="tx2"/>
                </a:solidFill>
                <a:ln w="19050"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37" name="Graphic 36">
                <a:extLst>
                  <a:ext uri="{FF2B5EF4-FFF2-40B4-BE49-F238E27FC236}">
                    <a16:creationId xmlns:a16="http://schemas.microsoft.com/office/drawing/2014/main" id="{F66E5D42-3B0C-4FBB-8757-1B9FFBC444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9558111" y="3150199"/>
                <a:ext cx="428693" cy="428693"/>
              </a:xfrm>
              <a:prstGeom prst="rect">
                <a:avLst/>
              </a:prstGeom>
            </p:spPr>
          </p:pic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7036C34-8AC6-4D93-BFF8-C3D54994E64D}"/>
              </a:ext>
            </a:extLst>
          </p:cNvPr>
          <p:cNvGrpSpPr/>
          <p:nvPr/>
        </p:nvGrpSpPr>
        <p:grpSpPr>
          <a:xfrm>
            <a:off x="5019001" y="2857183"/>
            <a:ext cx="2510523" cy="1622876"/>
            <a:chOff x="4950977" y="2581765"/>
            <a:chExt cx="2510523" cy="1622876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2A2BEF9-EC80-4C63-B3CA-E8F3EE4D52B4}"/>
                </a:ext>
              </a:extLst>
            </p:cNvPr>
            <p:cNvSpPr/>
            <p:nvPr/>
          </p:nvSpPr>
          <p:spPr>
            <a:xfrm>
              <a:off x="4950977" y="3835309"/>
              <a:ext cx="251052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4377">
                <a:defRPr/>
              </a:pPr>
              <a:r>
                <a:rPr lang="en-GB" b="1">
                  <a:solidFill>
                    <a:schemeClr val="tx2"/>
                  </a:solidFill>
                </a:rPr>
                <a:t>Lower QOL </a:t>
              </a:r>
              <a:endParaRPr kumimoji="0" lang="en-GB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01" name="Graphic 4">
              <a:extLst>
                <a:ext uri="{FF2B5EF4-FFF2-40B4-BE49-F238E27FC236}">
                  <a16:creationId xmlns:a16="http://schemas.microsoft.com/office/drawing/2014/main" id="{2934659E-AC10-4DDA-95CC-B2728695DA52}"/>
                </a:ext>
              </a:extLst>
            </p:cNvPr>
            <p:cNvSpPr/>
            <p:nvPr/>
          </p:nvSpPr>
          <p:spPr>
            <a:xfrm rot="5400000">
              <a:off x="6101464" y="2504029"/>
              <a:ext cx="209549" cy="365021"/>
            </a:xfrm>
            <a:custGeom>
              <a:avLst/>
              <a:gdLst>
                <a:gd name="connsiteX0" fmla="*/ 204353 w 209549"/>
                <a:gd name="connsiteY0" fmla="*/ 163727 h 365021"/>
                <a:gd name="connsiteX1" fmla="*/ 204353 w 209549"/>
                <a:gd name="connsiteY1" fmla="*/ 163727 h 365021"/>
                <a:gd name="connsiteX2" fmla="*/ 204353 w 209549"/>
                <a:gd name="connsiteY2" fmla="*/ 163727 h 365021"/>
                <a:gd name="connsiteX3" fmla="*/ 49016 w 209549"/>
                <a:gd name="connsiteY3" fmla="*/ 8390 h 365021"/>
                <a:gd name="connsiteX4" fmla="*/ 8390 w 209549"/>
                <a:gd name="connsiteY4" fmla="*/ 8390 h 365021"/>
                <a:gd name="connsiteX5" fmla="*/ 8390 w 209549"/>
                <a:gd name="connsiteY5" fmla="*/ 49016 h 365021"/>
                <a:gd name="connsiteX6" fmla="*/ 143415 w 209549"/>
                <a:gd name="connsiteY6" fmla="*/ 184040 h 365021"/>
                <a:gd name="connsiteX7" fmla="*/ 8390 w 209549"/>
                <a:gd name="connsiteY7" fmla="*/ 319030 h 365021"/>
                <a:gd name="connsiteX8" fmla="*/ 8390 w 209549"/>
                <a:gd name="connsiteY8" fmla="*/ 359656 h 365021"/>
                <a:gd name="connsiteX9" fmla="*/ 49016 w 209549"/>
                <a:gd name="connsiteY9" fmla="*/ 359656 h 365021"/>
                <a:gd name="connsiteX10" fmla="*/ 204353 w 209549"/>
                <a:gd name="connsiteY10" fmla="*/ 204319 h 365021"/>
                <a:gd name="connsiteX11" fmla="*/ 204353 w 209549"/>
                <a:gd name="connsiteY11" fmla="*/ 204319 h 365021"/>
                <a:gd name="connsiteX12" fmla="*/ 204353 w 209549"/>
                <a:gd name="connsiteY12" fmla="*/ 204319 h 365021"/>
                <a:gd name="connsiteX13" fmla="*/ 204353 w 209549"/>
                <a:gd name="connsiteY13" fmla="*/ 163727 h 36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49" h="365021">
                  <a:moveTo>
                    <a:pt x="204353" y="163727"/>
                  </a:moveTo>
                  <a:lnTo>
                    <a:pt x="204353" y="163727"/>
                  </a:lnTo>
                  <a:cubicBezTo>
                    <a:pt x="204353" y="163727"/>
                    <a:pt x="204353" y="163727"/>
                    <a:pt x="204353" y="163727"/>
                  </a:cubicBezTo>
                  <a:lnTo>
                    <a:pt x="49016" y="8390"/>
                  </a:lnTo>
                  <a:cubicBezTo>
                    <a:pt x="37829" y="-2797"/>
                    <a:pt x="19544" y="-2797"/>
                    <a:pt x="8390" y="8390"/>
                  </a:cubicBezTo>
                  <a:cubicBezTo>
                    <a:pt x="-2763" y="19578"/>
                    <a:pt x="-2797" y="37863"/>
                    <a:pt x="8390" y="49016"/>
                  </a:cubicBezTo>
                  <a:lnTo>
                    <a:pt x="143415" y="184040"/>
                  </a:lnTo>
                  <a:lnTo>
                    <a:pt x="8390" y="319030"/>
                  </a:lnTo>
                  <a:cubicBezTo>
                    <a:pt x="-2797" y="330218"/>
                    <a:pt x="-2797" y="348502"/>
                    <a:pt x="8390" y="359656"/>
                  </a:cubicBezTo>
                  <a:cubicBezTo>
                    <a:pt x="19578" y="370809"/>
                    <a:pt x="37863" y="370843"/>
                    <a:pt x="49016" y="359656"/>
                  </a:cubicBezTo>
                  <a:lnTo>
                    <a:pt x="204353" y="204319"/>
                  </a:lnTo>
                  <a:cubicBezTo>
                    <a:pt x="204353" y="204319"/>
                    <a:pt x="204353" y="204319"/>
                    <a:pt x="204353" y="204319"/>
                  </a:cubicBezTo>
                  <a:lnTo>
                    <a:pt x="204353" y="204319"/>
                  </a:lnTo>
                  <a:cubicBezTo>
                    <a:pt x="215506" y="193166"/>
                    <a:pt x="215506" y="174881"/>
                    <a:pt x="204353" y="163727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4448733-42B3-4488-BC01-CA647426419D}"/>
                </a:ext>
              </a:extLst>
            </p:cNvPr>
            <p:cNvGrpSpPr/>
            <p:nvPr/>
          </p:nvGrpSpPr>
          <p:grpSpPr>
            <a:xfrm>
              <a:off x="5756238" y="2915255"/>
              <a:ext cx="900000" cy="900000"/>
              <a:chOff x="5756238" y="2915255"/>
              <a:chExt cx="900000" cy="900000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431F48EF-F52F-4154-A2E6-CF3D35FD09E4}"/>
                  </a:ext>
                </a:extLst>
              </p:cNvPr>
              <p:cNvGrpSpPr/>
              <p:nvPr/>
            </p:nvGrpSpPr>
            <p:grpSpPr>
              <a:xfrm>
                <a:off x="5756238" y="2915255"/>
                <a:ext cx="900000" cy="900000"/>
                <a:chOff x="4493705" y="1734555"/>
                <a:chExt cx="1440000" cy="1440000"/>
              </a:xfrm>
            </p:grpSpPr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6856AD1E-CAA5-4B6A-988F-E6EA58C97F03}"/>
                    </a:ext>
                  </a:extLst>
                </p:cNvPr>
                <p:cNvSpPr/>
                <p:nvPr/>
              </p:nvSpPr>
              <p:spPr>
                <a:xfrm>
                  <a:off x="4493705" y="1734555"/>
                  <a:ext cx="1440000" cy="1440000"/>
                </a:xfrm>
                <a:prstGeom prst="ellipse">
                  <a:avLst/>
                </a:prstGeom>
                <a:solidFill>
                  <a:schemeClr val="tx2">
                    <a:alpha val="20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BD64E8D3-BB21-414A-AC55-FA089AD88AA1}"/>
                    </a:ext>
                  </a:extLst>
                </p:cNvPr>
                <p:cNvSpPr/>
                <p:nvPr/>
              </p:nvSpPr>
              <p:spPr>
                <a:xfrm>
                  <a:off x="4595109" y="1835959"/>
                  <a:ext cx="1237193" cy="1237193"/>
                </a:xfrm>
                <a:prstGeom prst="ellipse">
                  <a:avLst/>
                </a:prstGeom>
                <a:solidFill>
                  <a:schemeClr val="tx2"/>
                </a:solidFill>
                <a:ln w="19050"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8" name="Graphic 168">
                <a:extLst>
                  <a:ext uri="{FF2B5EF4-FFF2-40B4-BE49-F238E27FC236}">
                    <a16:creationId xmlns:a16="http://schemas.microsoft.com/office/drawing/2014/main" id="{1DB46E5D-A107-4F49-AF9D-DDC554C094FD}"/>
                  </a:ext>
                </a:extLst>
              </p:cNvPr>
              <p:cNvGrpSpPr/>
              <p:nvPr/>
            </p:nvGrpSpPr>
            <p:grpSpPr>
              <a:xfrm>
                <a:off x="5980808" y="3141981"/>
                <a:ext cx="450859" cy="450859"/>
                <a:chOff x="3426235" y="3122802"/>
                <a:chExt cx="450859" cy="450859"/>
              </a:xfrm>
              <a:solidFill>
                <a:sysClr val="window" lastClr="FFFFFF"/>
              </a:solidFill>
            </p:grpSpPr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A7544A2A-AACC-4BC5-890F-EDD00BDB6635}"/>
                    </a:ext>
                  </a:extLst>
                </p:cNvPr>
                <p:cNvSpPr/>
                <p:nvPr/>
              </p:nvSpPr>
              <p:spPr>
                <a:xfrm>
                  <a:off x="3426235" y="3122802"/>
                  <a:ext cx="450859" cy="450859"/>
                </a:xfrm>
                <a:custGeom>
                  <a:avLst/>
                  <a:gdLst>
                    <a:gd name="connsiteX0" fmla="*/ 225430 w 450858"/>
                    <a:gd name="connsiteY0" fmla="*/ 0 h 450858"/>
                    <a:gd name="connsiteX1" fmla="*/ 0 w 450858"/>
                    <a:gd name="connsiteY1" fmla="*/ 225430 h 450858"/>
                    <a:gd name="connsiteX2" fmla="*/ 225430 w 450858"/>
                    <a:gd name="connsiteY2" fmla="*/ 450859 h 450858"/>
                    <a:gd name="connsiteX3" fmla="*/ 450859 w 450858"/>
                    <a:gd name="connsiteY3" fmla="*/ 225430 h 450858"/>
                    <a:gd name="connsiteX4" fmla="*/ 225430 w 450858"/>
                    <a:gd name="connsiteY4" fmla="*/ 0 h 450858"/>
                    <a:gd name="connsiteX5" fmla="*/ 225430 w 450858"/>
                    <a:gd name="connsiteY5" fmla="*/ 431304 h 450858"/>
                    <a:gd name="connsiteX6" fmla="*/ 19555 w 450858"/>
                    <a:gd name="connsiteY6" fmla="*/ 225430 h 450858"/>
                    <a:gd name="connsiteX7" fmla="*/ 225430 w 450858"/>
                    <a:gd name="connsiteY7" fmla="*/ 19555 h 450858"/>
                    <a:gd name="connsiteX8" fmla="*/ 431304 w 450858"/>
                    <a:gd name="connsiteY8" fmla="*/ 225430 h 450858"/>
                    <a:gd name="connsiteX9" fmla="*/ 225430 w 450858"/>
                    <a:gd name="connsiteY9" fmla="*/ 431304 h 450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50858" h="450858">
                      <a:moveTo>
                        <a:pt x="225430" y="0"/>
                      </a:moveTo>
                      <a:cubicBezTo>
                        <a:pt x="101036" y="0"/>
                        <a:pt x="0" y="101036"/>
                        <a:pt x="0" y="225430"/>
                      </a:cubicBezTo>
                      <a:cubicBezTo>
                        <a:pt x="0" y="349823"/>
                        <a:pt x="101036" y="450859"/>
                        <a:pt x="225430" y="450859"/>
                      </a:cubicBezTo>
                      <a:cubicBezTo>
                        <a:pt x="349823" y="450859"/>
                        <a:pt x="450859" y="349823"/>
                        <a:pt x="450859" y="225430"/>
                      </a:cubicBezTo>
                      <a:cubicBezTo>
                        <a:pt x="450859" y="101036"/>
                        <a:pt x="349823" y="0"/>
                        <a:pt x="225430" y="0"/>
                      </a:cubicBezTo>
                      <a:close/>
                      <a:moveTo>
                        <a:pt x="225430" y="431304"/>
                      </a:moveTo>
                      <a:cubicBezTo>
                        <a:pt x="111900" y="431304"/>
                        <a:pt x="19555" y="338959"/>
                        <a:pt x="19555" y="225430"/>
                      </a:cubicBezTo>
                      <a:cubicBezTo>
                        <a:pt x="19555" y="111900"/>
                        <a:pt x="111900" y="19555"/>
                        <a:pt x="225430" y="19555"/>
                      </a:cubicBezTo>
                      <a:cubicBezTo>
                        <a:pt x="338959" y="19555"/>
                        <a:pt x="431304" y="111900"/>
                        <a:pt x="431304" y="225430"/>
                      </a:cubicBezTo>
                      <a:cubicBezTo>
                        <a:pt x="431304" y="338959"/>
                        <a:pt x="338959" y="431304"/>
                        <a:pt x="225430" y="431304"/>
                      </a:cubicBezTo>
                      <a:close/>
                    </a:path>
                  </a:pathLst>
                </a:custGeom>
                <a:grpFill/>
                <a:ln w="13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843EEE6A-D5DC-48E9-A333-4A9A06CC0D97}"/>
                    </a:ext>
                  </a:extLst>
                </p:cNvPr>
                <p:cNvSpPr/>
                <p:nvPr/>
              </p:nvSpPr>
              <p:spPr>
                <a:xfrm>
                  <a:off x="3524555" y="3221122"/>
                  <a:ext cx="253948" cy="253948"/>
                </a:xfrm>
                <a:custGeom>
                  <a:avLst/>
                  <a:gdLst>
                    <a:gd name="connsiteX0" fmla="*/ 244442 w 253947"/>
                    <a:gd name="connsiteY0" fmla="*/ 78221 h 253947"/>
                    <a:gd name="connsiteX1" fmla="*/ 175998 w 253947"/>
                    <a:gd name="connsiteY1" fmla="*/ 78221 h 253947"/>
                    <a:gd name="connsiteX2" fmla="*/ 175998 w 253947"/>
                    <a:gd name="connsiteY2" fmla="*/ 9778 h 253947"/>
                    <a:gd name="connsiteX3" fmla="*/ 166220 w 253947"/>
                    <a:gd name="connsiteY3" fmla="*/ 0 h 253947"/>
                    <a:gd name="connsiteX4" fmla="*/ 87999 w 253947"/>
                    <a:gd name="connsiteY4" fmla="*/ 0 h 253947"/>
                    <a:gd name="connsiteX5" fmla="*/ 78221 w 253947"/>
                    <a:gd name="connsiteY5" fmla="*/ 9778 h 253947"/>
                    <a:gd name="connsiteX6" fmla="*/ 78221 w 253947"/>
                    <a:gd name="connsiteY6" fmla="*/ 78221 h 253947"/>
                    <a:gd name="connsiteX7" fmla="*/ 9778 w 253947"/>
                    <a:gd name="connsiteY7" fmla="*/ 78221 h 253947"/>
                    <a:gd name="connsiteX8" fmla="*/ 0 w 253947"/>
                    <a:gd name="connsiteY8" fmla="*/ 87999 h 253947"/>
                    <a:gd name="connsiteX9" fmla="*/ 0 w 253947"/>
                    <a:gd name="connsiteY9" fmla="*/ 166220 h 253947"/>
                    <a:gd name="connsiteX10" fmla="*/ 9778 w 253947"/>
                    <a:gd name="connsiteY10" fmla="*/ 175998 h 253947"/>
                    <a:gd name="connsiteX11" fmla="*/ 78221 w 253947"/>
                    <a:gd name="connsiteY11" fmla="*/ 175998 h 253947"/>
                    <a:gd name="connsiteX12" fmla="*/ 78221 w 253947"/>
                    <a:gd name="connsiteY12" fmla="*/ 244442 h 253947"/>
                    <a:gd name="connsiteX13" fmla="*/ 87999 w 253947"/>
                    <a:gd name="connsiteY13" fmla="*/ 254219 h 253947"/>
                    <a:gd name="connsiteX14" fmla="*/ 166220 w 253947"/>
                    <a:gd name="connsiteY14" fmla="*/ 254219 h 253947"/>
                    <a:gd name="connsiteX15" fmla="*/ 175998 w 253947"/>
                    <a:gd name="connsiteY15" fmla="*/ 244442 h 253947"/>
                    <a:gd name="connsiteX16" fmla="*/ 175998 w 253947"/>
                    <a:gd name="connsiteY16" fmla="*/ 175998 h 253947"/>
                    <a:gd name="connsiteX17" fmla="*/ 244442 w 253947"/>
                    <a:gd name="connsiteY17" fmla="*/ 175998 h 253947"/>
                    <a:gd name="connsiteX18" fmla="*/ 254219 w 253947"/>
                    <a:gd name="connsiteY18" fmla="*/ 166220 h 253947"/>
                    <a:gd name="connsiteX19" fmla="*/ 254219 w 253947"/>
                    <a:gd name="connsiteY19" fmla="*/ 87999 h 253947"/>
                    <a:gd name="connsiteX20" fmla="*/ 244442 w 253947"/>
                    <a:gd name="connsiteY20" fmla="*/ 78221 h 253947"/>
                    <a:gd name="connsiteX21" fmla="*/ 235207 w 253947"/>
                    <a:gd name="connsiteY21" fmla="*/ 156443 h 253947"/>
                    <a:gd name="connsiteX22" fmla="*/ 234664 w 253947"/>
                    <a:gd name="connsiteY22" fmla="*/ 156443 h 253947"/>
                    <a:gd name="connsiteX23" fmla="*/ 166220 w 253947"/>
                    <a:gd name="connsiteY23" fmla="*/ 156443 h 253947"/>
                    <a:gd name="connsiteX24" fmla="*/ 156443 w 253947"/>
                    <a:gd name="connsiteY24" fmla="*/ 166220 h 253947"/>
                    <a:gd name="connsiteX25" fmla="*/ 156443 w 253947"/>
                    <a:gd name="connsiteY25" fmla="*/ 234664 h 253947"/>
                    <a:gd name="connsiteX26" fmla="*/ 97777 w 253947"/>
                    <a:gd name="connsiteY26" fmla="*/ 234664 h 253947"/>
                    <a:gd name="connsiteX27" fmla="*/ 97777 w 253947"/>
                    <a:gd name="connsiteY27" fmla="*/ 166220 h 253947"/>
                    <a:gd name="connsiteX28" fmla="*/ 87999 w 253947"/>
                    <a:gd name="connsiteY28" fmla="*/ 156443 h 253947"/>
                    <a:gd name="connsiteX29" fmla="*/ 19555 w 253947"/>
                    <a:gd name="connsiteY29" fmla="*/ 156443 h 253947"/>
                    <a:gd name="connsiteX30" fmla="*/ 19555 w 253947"/>
                    <a:gd name="connsiteY30" fmla="*/ 97777 h 253947"/>
                    <a:gd name="connsiteX31" fmla="*/ 87999 w 253947"/>
                    <a:gd name="connsiteY31" fmla="*/ 97777 h 253947"/>
                    <a:gd name="connsiteX32" fmla="*/ 97777 w 253947"/>
                    <a:gd name="connsiteY32" fmla="*/ 87999 h 253947"/>
                    <a:gd name="connsiteX33" fmla="*/ 97777 w 253947"/>
                    <a:gd name="connsiteY33" fmla="*/ 19555 h 253947"/>
                    <a:gd name="connsiteX34" fmla="*/ 156986 w 253947"/>
                    <a:gd name="connsiteY34" fmla="*/ 19555 h 253947"/>
                    <a:gd name="connsiteX35" fmla="*/ 156986 w 253947"/>
                    <a:gd name="connsiteY35" fmla="*/ 87999 h 253947"/>
                    <a:gd name="connsiteX36" fmla="*/ 166764 w 253947"/>
                    <a:gd name="connsiteY36" fmla="*/ 97777 h 253947"/>
                    <a:gd name="connsiteX37" fmla="*/ 235207 w 253947"/>
                    <a:gd name="connsiteY37" fmla="*/ 97777 h 253947"/>
                    <a:gd name="connsiteX38" fmla="*/ 235207 w 253947"/>
                    <a:gd name="connsiteY38" fmla="*/ 156443 h 2539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253947" h="253947">
                      <a:moveTo>
                        <a:pt x="244442" y="78221"/>
                      </a:moveTo>
                      <a:lnTo>
                        <a:pt x="175998" y="78221"/>
                      </a:lnTo>
                      <a:lnTo>
                        <a:pt x="175998" y="9778"/>
                      </a:lnTo>
                      <a:cubicBezTo>
                        <a:pt x="175998" y="4346"/>
                        <a:pt x="171652" y="0"/>
                        <a:pt x="166220" y="0"/>
                      </a:cubicBezTo>
                      <a:lnTo>
                        <a:pt x="87999" y="0"/>
                      </a:lnTo>
                      <a:cubicBezTo>
                        <a:pt x="82567" y="0"/>
                        <a:pt x="78221" y="4346"/>
                        <a:pt x="78221" y="9778"/>
                      </a:cubicBezTo>
                      <a:lnTo>
                        <a:pt x="78221" y="78221"/>
                      </a:lnTo>
                      <a:lnTo>
                        <a:pt x="9778" y="78221"/>
                      </a:lnTo>
                      <a:cubicBezTo>
                        <a:pt x="4346" y="78221"/>
                        <a:pt x="0" y="82567"/>
                        <a:pt x="0" y="87999"/>
                      </a:cubicBezTo>
                      <a:lnTo>
                        <a:pt x="0" y="166220"/>
                      </a:lnTo>
                      <a:cubicBezTo>
                        <a:pt x="0" y="171652"/>
                        <a:pt x="4346" y="175998"/>
                        <a:pt x="9778" y="175998"/>
                      </a:cubicBezTo>
                      <a:lnTo>
                        <a:pt x="78221" y="175998"/>
                      </a:lnTo>
                      <a:lnTo>
                        <a:pt x="78221" y="244442"/>
                      </a:lnTo>
                      <a:cubicBezTo>
                        <a:pt x="78221" y="249874"/>
                        <a:pt x="82567" y="254219"/>
                        <a:pt x="87999" y="254219"/>
                      </a:cubicBezTo>
                      <a:lnTo>
                        <a:pt x="166220" y="254219"/>
                      </a:lnTo>
                      <a:cubicBezTo>
                        <a:pt x="171652" y="254219"/>
                        <a:pt x="175998" y="249874"/>
                        <a:pt x="175998" y="244442"/>
                      </a:cubicBezTo>
                      <a:lnTo>
                        <a:pt x="175998" y="175998"/>
                      </a:lnTo>
                      <a:lnTo>
                        <a:pt x="244442" y="175998"/>
                      </a:lnTo>
                      <a:cubicBezTo>
                        <a:pt x="249874" y="175998"/>
                        <a:pt x="254219" y="171652"/>
                        <a:pt x="254219" y="166220"/>
                      </a:cubicBezTo>
                      <a:lnTo>
                        <a:pt x="254219" y="87999"/>
                      </a:lnTo>
                      <a:cubicBezTo>
                        <a:pt x="253676" y="82567"/>
                        <a:pt x="249330" y="78221"/>
                        <a:pt x="244442" y="78221"/>
                      </a:cubicBezTo>
                      <a:close/>
                      <a:moveTo>
                        <a:pt x="235207" y="156443"/>
                      </a:moveTo>
                      <a:lnTo>
                        <a:pt x="234664" y="156443"/>
                      </a:lnTo>
                      <a:lnTo>
                        <a:pt x="166220" y="156443"/>
                      </a:lnTo>
                      <a:cubicBezTo>
                        <a:pt x="160788" y="156443"/>
                        <a:pt x="156443" y="160788"/>
                        <a:pt x="156443" y="166220"/>
                      </a:cubicBezTo>
                      <a:lnTo>
                        <a:pt x="156443" y="234664"/>
                      </a:lnTo>
                      <a:lnTo>
                        <a:pt x="97777" y="234664"/>
                      </a:lnTo>
                      <a:lnTo>
                        <a:pt x="97777" y="166220"/>
                      </a:lnTo>
                      <a:cubicBezTo>
                        <a:pt x="97777" y="160788"/>
                        <a:pt x="93431" y="156443"/>
                        <a:pt x="87999" y="156443"/>
                      </a:cubicBezTo>
                      <a:lnTo>
                        <a:pt x="19555" y="156443"/>
                      </a:lnTo>
                      <a:lnTo>
                        <a:pt x="19555" y="97777"/>
                      </a:lnTo>
                      <a:lnTo>
                        <a:pt x="87999" y="97777"/>
                      </a:lnTo>
                      <a:cubicBezTo>
                        <a:pt x="93431" y="97777"/>
                        <a:pt x="97777" y="93431"/>
                        <a:pt x="97777" y="87999"/>
                      </a:cubicBezTo>
                      <a:lnTo>
                        <a:pt x="97777" y="19555"/>
                      </a:lnTo>
                      <a:lnTo>
                        <a:pt x="156986" y="19555"/>
                      </a:lnTo>
                      <a:lnTo>
                        <a:pt x="156986" y="87999"/>
                      </a:lnTo>
                      <a:cubicBezTo>
                        <a:pt x="156986" y="93431"/>
                        <a:pt x="161331" y="97777"/>
                        <a:pt x="166764" y="97777"/>
                      </a:cubicBezTo>
                      <a:lnTo>
                        <a:pt x="235207" y="97777"/>
                      </a:lnTo>
                      <a:lnTo>
                        <a:pt x="235207" y="156443"/>
                      </a:lnTo>
                      <a:close/>
                    </a:path>
                  </a:pathLst>
                </a:custGeom>
                <a:grpFill/>
                <a:ln w="134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02AD0B2-4955-49E3-B6A9-53651BFA0338}"/>
              </a:ext>
            </a:extLst>
          </p:cNvPr>
          <p:cNvGrpSpPr/>
          <p:nvPr/>
        </p:nvGrpSpPr>
        <p:grpSpPr>
          <a:xfrm>
            <a:off x="988100" y="2857183"/>
            <a:ext cx="3030584" cy="1622876"/>
            <a:chOff x="988100" y="2581765"/>
            <a:chExt cx="3030584" cy="1622876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15ADCB4-691E-472C-8723-D7733AD56F07}"/>
                </a:ext>
              </a:extLst>
            </p:cNvPr>
            <p:cNvSpPr/>
            <p:nvPr/>
          </p:nvSpPr>
          <p:spPr>
            <a:xfrm>
              <a:off x="988100" y="3835309"/>
              <a:ext cx="303058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914377">
                <a:defRPr/>
              </a:pPr>
              <a:r>
                <a:rPr lang="en-GB" b="1">
                  <a:solidFill>
                    <a:schemeClr val="tx2"/>
                  </a:solidFill>
                </a:rPr>
                <a:t>Worse asthma control</a:t>
              </a:r>
              <a:endParaRPr kumimoji="0" lang="en-GB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/>
              </a:endParaRPr>
            </a:p>
          </p:txBody>
        </p:sp>
        <p:sp>
          <p:nvSpPr>
            <p:cNvPr id="100" name="Graphic 4">
              <a:extLst>
                <a:ext uri="{FF2B5EF4-FFF2-40B4-BE49-F238E27FC236}">
                  <a16:creationId xmlns:a16="http://schemas.microsoft.com/office/drawing/2014/main" id="{96BA7DBE-A418-4652-A18C-83BF29A213D4}"/>
                </a:ext>
              </a:extLst>
            </p:cNvPr>
            <p:cNvSpPr/>
            <p:nvPr/>
          </p:nvSpPr>
          <p:spPr>
            <a:xfrm rot="5400000">
              <a:off x="2398618" y="2504029"/>
              <a:ext cx="209549" cy="365021"/>
            </a:xfrm>
            <a:custGeom>
              <a:avLst/>
              <a:gdLst>
                <a:gd name="connsiteX0" fmla="*/ 204353 w 209549"/>
                <a:gd name="connsiteY0" fmla="*/ 163727 h 365021"/>
                <a:gd name="connsiteX1" fmla="*/ 204353 w 209549"/>
                <a:gd name="connsiteY1" fmla="*/ 163727 h 365021"/>
                <a:gd name="connsiteX2" fmla="*/ 204353 w 209549"/>
                <a:gd name="connsiteY2" fmla="*/ 163727 h 365021"/>
                <a:gd name="connsiteX3" fmla="*/ 49016 w 209549"/>
                <a:gd name="connsiteY3" fmla="*/ 8390 h 365021"/>
                <a:gd name="connsiteX4" fmla="*/ 8390 w 209549"/>
                <a:gd name="connsiteY4" fmla="*/ 8390 h 365021"/>
                <a:gd name="connsiteX5" fmla="*/ 8390 w 209549"/>
                <a:gd name="connsiteY5" fmla="*/ 49016 h 365021"/>
                <a:gd name="connsiteX6" fmla="*/ 143415 w 209549"/>
                <a:gd name="connsiteY6" fmla="*/ 184040 h 365021"/>
                <a:gd name="connsiteX7" fmla="*/ 8390 w 209549"/>
                <a:gd name="connsiteY7" fmla="*/ 319030 h 365021"/>
                <a:gd name="connsiteX8" fmla="*/ 8390 w 209549"/>
                <a:gd name="connsiteY8" fmla="*/ 359656 h 365021"/>
                <a:gd name="connsiteX9" fmla="*/ 49016 w 209549"/>
                <a:gd name="connsiteY9" fmla="*/ 359656 h 365021"/>
                <a:gd name="connsiteX10" fmla="*/ 204353 w 209549"/>
                <a:gd name="connsiteY10" fmla="*/ 204319 h 365021"/>
                <a:gd name="connsiteX11" fmla="*/ 204353 w 209549"/>
                <a:gd name="connsiteY11" fmla="*/ 204319 h 365021"/>
                <a:gd name="connsiteX12" fmla="*/ 204353 w 209549"/>
                <a:gd name="connsiteY12" fmla="*/ 204319 h 365021"/>
                <a:gd name="connsiteX13" fmla="*/ 204353 w 209549"/>
                <a:gd name="connsiteY13" fmla="*/ 163727 h 36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49" h="365021">
                  <a:moveTo>
                    <a:pt x="204353" y="163727"/>
                  </a:moveTo>
                  <a:lnTo>
                    <a:pt x="204353" y="163727"/>
                  </a:lnTo>
                  <a:cubicBezTo>
                    <a:pt x="204353" y="163727"/>
                    <a:pt x="204353" y="163727"/>
                    <a:pt x="204353" y="163727"/>
                  </a:cubicBezTo>
                  <a:lnTo>
                    <a:pt x="49016" y="8390"/>
                  </a:lnTo>
                  <a:cubicBezTo>
                    <a:pt x="37829" y="-2797"/>
                    <a:pt x="19544" y="-2797"/>
                    <a:pt x="8390" y="8390"/>
                  </a:cubicBezTo>
                  <a:cubicBezTo>
                    <a:pt x="-2763" y="19578"/>
                    <a:pt x="-2797" y="37863"/>
                    <a:pt x="8390" y="49016"/>
                  </a:cubicBezTo>
                  <a:lnTo>
                    <a:pt x="143415" y="184040"/>
                  </a:lnTo>
                  <a:lnTo>
                    <a:pt x="8390" y="319030"/>
                  </a:lnTo>
                  <a:cubicBezTo>
                    <a:pt x="-2797" y="330218"/>
                    <a:pt x="-2797" y="348502"/>
                    <a:pt x="8390" y="359656"/>
                  </a:cubicBezTo>
                  <a:cubicBezTo>
                    <a:pt x="19578" y="370809"/>
                    <a:pt x="37863" y="370843"/>
                    <a:pt x="49016" y="359656"/>
                  </a:cubicBezTo>
                  <a:lnTo>
                    <a:pt x="204353" y="204319"/>
                  </a:lnTo>
                  <a:cubicBezTo>
                    <a:pt x="204353" y="204319"/>
                    <a:pt x="204353" y="204319"/>
                    <a:pt x="204353" y="204319"/>
                  </a:cubicBezTo>
                  <a:lnTo>
                    <a:pt x="204353" y="204319"/>
                  </a:lnTo>
                  <a:cubicBezTo>
                    <a:pt x="215506" y="193166"/>
                    <a:pt x="215506" y="174881"/>
                    <a:pt x="204353" y="163727"/>
                  </a:cubicBezTo>
                  <a:close/>
                </a:path>
              </a:pathLst>
            </a:custGeom>
            <a:solidFill>
              <a:schemeClr val="bg1"/>
            </a:solidFill>
            <a:ln w="19050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D476066-114D-462B-8E02-4825AA00DFB6}"/>
                </a:ext>
              </a:extLst>
            </p:cNvPr>
            <p:cNvGrpSpPr/>
            <p:nvPr/>
          </p:nvGrpSpPr>
          <p:grpSpPr>
            <a:xfrm>
              <a:off x="2053392" y="2915255"/>
              <a:ext cx="900000" cy="900000"/>
              <a:chOff x="2045792" y="2915255"/>
              <a:chExt cx="900000" cy="900000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29BBBE61-F8B4-47AC-A4E5-5D4A7866CA1E}"/>
                  </a:ext>
                </a:extLst>
              </p:cNvPr>
              <p:cNvGrpSpPr/>
              <p:nvPr/>
            </p:nvGrpSpPr>
            <p:grpSpPr>
              <a:xfrm>
                <a:off x="2045792" y="2915255"/>
                <a:ext cx="900000" cy="900000"/>
                <a:chOff x="4493705" y="1734555"/>
                <a:chExt cx="1440000" cy="1440000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D710FA32-06ED-44A0-919C-0B6DDE609343}"/>
                    </a:ext>
                  </a:extLst>
                </p:cNvPr>
                <p:cNvSpPr/>
                <p:nvPr/>
              </p:nvSpPr>
              <p:spPr>
                <a:xfrm>
                  <a:off x="4493705" y="1734555"/>
                  <a:ext cx="1440000" cy="1440000"/>
                </a:xfrm>
                <a:prstGeom prst="ellipse">
                  <a:avLst/>
                </a:prstGeom>
                <a:solidFill>
                  <a:schemeClr val="tx2">
                    <a:alpha val="20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1C8AB79C-E2ED-4DF4-A593-B6529A72EF97}"/>
                    </a:ext>
                  </a:extLst>
                </p:cNvPr>
                <p:cNvSpPr/>
                <p:nvPr/>
              </p:nvSpPr>
              <p:spPr>
                <a:xfrm>
                  <a:off x="4595109" y="1835959"/>
                  <a:ext cx="1237193" cy="1237193"/>
                </a:xfrm>
                <a:prstGeom prst="ellipse">
                  <a:avLst/>
                </a:prstGeom>
                <a:solidFill>
                  <a:schemeClr val="tx2"/>
                </a:solidFill>
                <a:ln w="19050"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377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pic>
            <p:nvPicPr>
              <p:cNvPr id="41" name="Graphic 40">
                <a:extLst>
                  <a:ext uri="{FF2B5EF4-FFF2-40B4-BE49-F238E27FC236}">
                    <a16:creationId xmlns:a16="http://schemas.microsoft.com/office/drawing/2014/main" id="{6F7060A8-A890-408B-BE5B-F79B456E5F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282599" y="3137760"/>
                <a:ext cx="413139" cy="413139"/>
              </a:xfrm>
              <a:prstGeom prst="rect">
                <a:avLst/>
              </a:prstGeom>
            </p:spPr>
          </p:pic>
        </p:grp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05FBF29D-1D66-4E6D-993A-D5785D08598A}"/>
              </a:ext>
            </a:extLst>
          </p:cNvPr>
          <p:cNvSpPr txBox="1"/>
          <p:nvPr/>
        </p:nvSpPr>
        <p:spPr>
          <a:xfrm>
            <a:off x="1349462" y="2275245"/>
            <a:ext cx="9849600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Compared with non-frequent exacerbators, patients with frequent exacerbations* experience:</a:t>
            </a:r>
            <a:r>
              <a:rPr lang="en-GB" baseline="30000" dirty="0">
                <a:solidFill>
                  <a:schemeClr val="bg1"/>
                </a:solidFill>
              </a:rPr>
              <a:t>1 </a:t>
            </a: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3187F50A-0231-4BE9-AE66-843A9936AE56}"/>
              </a:ext>
            </a:extLst>
          </p:cNvPr>
          <p:cNvSpPr/>
          <p:nvPr/>
        </p:nvSpPr>
        <p:spPr>
          <a:xfrm>
            <a:off x="6329873" y="4789386"/>
            <a:ext cx="5536178" cy="671334"/>
          </a:xfrm>
          <a:prstGeom prst="roundRect">
            <a:avLst>
              <a:gd name="adj" fmla="val 6431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defTabSz="609585">
              <a:spcAft>
                <a:spcPts val="60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Asthma exacerbations resulted in over </a:t>
            </a:r>
            <a:r>
              <a:rPr lang="en-GB" b="1" dirty="0">
                <a:solidFill>
                  <a:schemeClr val="bg2"/>
                </a:solidFill>
              </a:rPr>
              <a:t>55,000 </a:t>
            </a:r>
            <a:r>
              <a:rPr lang="en-GB" dirty="0">
                <a:solidFill>
                  <a:schemeClr val="tx1"/>
                </a:solidFill>
              </a:rPr>
              <a:t>hospital admissions and over </a:t>
            </a:r>
            <a:r>
              <a:rPr lang="en-GB" b="1" dirty="0">
                <a:solidFill>
                  <a:schemeClr val="bg2"/>
                </a:solidFill>
              </a:rPr>
              <a:t>1,400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deaths over 1 year in the UK</a:t>
            </a:r>
            <a:r>
              <a:rPr lang="en-GB" baseline="30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B784D96C-7CCD-42C9-8CFA-56C904C7D7B8}"/>
              </a:ext>
            </a:extLst>
          </p:cNvPr>
          <p:cNvSpPr/>
          <p:nvPr/>
        </p:nvSpPr>
        <p:spPr>
          <a:xfrm>
            <a:off x="442912" y="4790569"/>
            <a:ext cx="5536179" cy="671334"/>
          </a:xfrm>
          <a:prstGeom prst="roundRect">
            <a:avLst>
              <a:gd name="adj" fmla="val 6431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pAutoFit/>
          </a:bodyPr>
          <a:lstStyle/>
          <a:p>
            <a:pPr defTabSz="609585">
              <a:spcAft>
                <a:spcPts val="600"/>
              </a:spcAft>
              <a:defRPr/>
            </a:pPr>
            <a:r>
              <a:rPr lang="en-GB" kern="0">
                <a:solidFill>
                  <a:schemeClr val="tx1"/>
                </a:solidFill>
              </a:rPr>
              <a:t>Severe exacerbations</a:t>
            </a:r>
            <a:r>
              <a:rPr lang="en-GB" kern="0" baseline="30000">
                <a:solidFill>
                  <a:schemeClr val="tx1"/>
                </a:solidFill>
              </a:rPr>
              <a:t>†</a:t>
            </a:r>
            <a:r>
              <a:rPr lang="en-GB" kern="0">
                <a:solidFill>
                  <a:schemeClr val="tx1"/>
                </a:solidFill>
              </a:rPr>
              <a:t> are a </a:t>
            </a:r>
            <a:r>
              <a:rPr lang="en-GB" b="1" kern="0">
                <a:solidFill>
                  <a:schemeClr val="bg2"/>
                </a:solidFill>
              </a:rPr>
              <a:t>strong predictor </a:t>
            </a:r>
            <a:r>
              <a:rPr lang="en-GB" kern="0">
                <a:solidFill>
                  <a:schemeClr val="tx1"/>
                </a:solidFill>
              </a:rPr>
              <a:t>of future severe asthma </a:t>
            </a:r>
            <a:r>
              <a:rPr lang="en-GB" b="1" kern="0">
                <a:solidFill>
                  <a:schemeClr val="bg2"/>
                </a:solidFill>
              </a:rPr>
              <a:t>exacerbations</a:t>
            </a:r>
            <a:r>
              <a:rPr lang="en-GB" kern="0">
                <a:solidFill>
                  <a:schemeClr val="tx1"/>
                </a:solidFill>
              </a:rPr>
              <a:t> </a:t>
            </a:r>
            <a:r>
              <a:rPr lang="en-GB">
                <a:solidFill>
                  <a:schemeClr val="tx1"/>
                </a:solidFill>
              </a:rPr>
              <a:t>(OR 4.2; 95% CI: 1.5,11.6)</a:t>
            </a:r>
            <a:r>
              <a:rPr lang="en-GB" baseline="30000">
                <a:solidFill>
                  <a:schemeClr val="tx1"/>
                </a:solidFill>
              </a:rPr>
              <a:t>2</a:t>
            </a:r>
            <a:endParaRPr lang="en-GB" kern="0">
              <a:solidFill>
                <a:schemeClr val="tx1"/>
              </a:solidFill>
            </a:endParaRPr>
          </a:p>
        </p:txBody>
      </p:sp>
      <p:sp>
        <p:nvSpPr>
          <p:cNvPr id="127" name="Graphic 4">
            <a:extLst>
              <a:ext uri="{FF2B5EF4-FFF2-40B4-BE49-F238E27FC236}">
                <a16:creationId xmlns:a16="http://schemas.microsoft.com/office/drawing/2014/main" id="{DC49B8CA-B534-46C4-ACAF-F8BC1D2FF105}"/>
              </a:ext>
            </a:extLst>
          </p:cNvPr>
          <p:cNvSpPr/>
          <p:nvPr/>
        </p:nvSpPr>
        <p:spPr>
          <a:xfrm>
            <a:off x="6018378" y="4981683"/>
            <a:ext cx="190516" cy="331866"/>
          </a:xfrm>
          <a:custGeom>
            <a:avLst/>
            <a:gdLst>
              <a:gd name="connsiteX0" fmla="*/ 204353 w 209549"/>
              <a:gd name="connsiteY0" fmla="*/ 163727 h 365021"/>
              <a:gd name="connsiteX1" fmla="*/ 204353 w 209549"/>
              <a:gd name="connsiteY1" fmla="*/ 163727 h 365021"/>
              <a:gd name="connsiteX2" fmla="*/ 204353 w 209549"/>
              <a:gd name="connsiteY2" fmla="*/ 163727 h 365021"/>
              <a:gd name="connsiteX3" fmla="*/ 49016 w 209549"/>
              <a:gd name="connsiteY3" fmla="*/ 8390 h 365021"/>
              <a:gd name="connsiteX4" fmla="*/ 8390 w 209549"/>
              <a:gd name="connsiteY4" fmla="*/ 8390 h 365021"/>
              <a:gd name="connsiteX5" fmla="*/ 8390 w 209549"/>
              <a:gd name="connsiteY5" fmla="*/ 49016 h 365021"/>
              <a:gd name="connsiteX6" fmla="*/ 143415 w 209549"/>
              <a:gd name="connsiteY6" fmla="*/ 184040 h 365021"/>
              <a:gd name="connsiteX7" fmla="*/ 8390 w 209549"/>
              <a:gd name="connsiteY7" fmla="*/ 319030 h 365021"/>
              <a:gd name="connsiteX8" fmla="*/ 8390 w 209549"/>
              <a:gd name="connsiteY8" fmla="*/ 359656 h 365021"/>
              <a:gd name="connsiteX9" fmla="*/ 49016 w 209549"/>
              <a:gd name="connsiteY9" fmla="*/ 359656 h 365021"/>
              <a:gd name="connsiteX10" fmla="*/ 204353 w 209549"/>
              <a:gd name="connsiteY10" fmla="*/ 204319 h 365021"/>
              <a:gd name="connsiteX11" fmla="*/ 204353 w 209549"/>
              <a:gd name="connsiteY11" fmla="*/ 204319 h 365021"/>
              <a:gd name="connsiteX12" fmla="*/ 204353 w 209549"/>
              <a:gd name="connsiteY12" fmla="*/ 204319 h 365021"/>
              <a:gd name="connsiteX13" fmla="*/ 204353 w 209549"/>
              <a:gd name="connsiteY13" fmla="*/ 163727 h 36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9549" h="365021">
                <a:moveTo>
                  <a:pt x="204353" y="163727"/>
                </a:moveTo>
                <a:lnTo>
                  <a:pt x="204353" y="163727"/>
                </a:lnTo>
                <a:cubicBezTo>
                  <a:pt x="204353" y="163727"/>
                  <a:pt x="204353" y="163727"/>
                  <a:pt x="204353" y="163727"/>
                </a:cubicBezTo>
                <a:lnTo>
                  <a:pt x="49016" y="8390"/>
                </a:lnTo>
                <a:cubicBezTo>
                  <a:pt x="37829" y="-2797"/>
                  <a:pt x="19544" y="-2797"/>
                  <a:pt x="8390" y="8390"/>
                </a:cubicBezTo>
                <a:cubicBezTo>
                  <a:pt x="-2763" y="19578"/>
                  <a:pt x="-2797" y="37863"/>
                  <a:pt x="8390" y="49016"/>
                </a:cubicBezTo>
                <a:lnTo>
                  <a:pt x="143415" y="184040"/>
                </a:lnTo>
                <a:lnTo>
                  <a:pt x="8390" y="319030"/>
                </a:lnTo>
                <a:cubicBezTo>
                  <a:pt x="-2797" y="330218"/>
                  <a:pt x="-2797" y="348502"/>
                  <a:pt x="8390" y="359656"/>
                </a:cubicBezTo>
                <a:cubicBezTo>
                  <a:pt x="19578" y="370809"/>
                  <a:pt x="37863" y="370843"/>
                  <a:pt x="49016" y="359656"/>
                </a:cubicBezTo>
                <a:lnTo>
                  <a:pt x="204353" y="204319"/>
                </a:lnTo>
                <a:cubicBezTo>
                  <a:pt x="204353" y="204319"/>
                  <a:pt x="204353" y="204319"/>
                  <a:pt x="204353" y="204319"/>
                </a:cubicBezTo>
                <a:lnTo>
                  <a:pt x="204353" y="204319"/>
                </a:lnTo>
                <a:cubicBezTo>
                  <a:pt x="215506" y="193166"/>
                  <a:pt x="215506" y="174881"/>
                  <a:pt x="204353" y="163727"/>
                </a:cubicBezTo>
                <a:close/>
              </a:path>
            </a:pathLst>
          </a:custGeom>
          <a:noFill/>
          <a:ln w="1905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0A61D4-E290-4519-BAFA-949A8F339226}"/>
              </a:ext>
            </a:extLst>
          </p:cNvPr>
          <p:cNvGrpSpPr/>
          <p:nvPr/>
        </p:nvGrpSpPr>
        <p:grpSpPr>
          <a:xfrm>
            <a:off x="442911" y="4723825"/>
            <a:ext cx="11306175" cy="813943"/>
            <a:chOff x="1349908" y="4927933"/>
            <a:chExt cx="9849600" cy="813943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C5E5753-8035-40DC-9830-FE1096AA97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49908" y="4927933"/>
              <a:ext cx="9849600" cy="0"/>
            </a:xfrm>
            <a:prstGeom prst="line">
              <a:avLst/>
            </a:prstGeom>
            <a:ln w="19050" cap="rnd">
              <a:solidFill>
                <a:schemeClr val="bg2"/>
              </a:solidFill>
              <a:round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E7124A5-5EB0-4386-81A3-CC26E638320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49908" y="5741876"/>
              <a:ext cx="9849600" cy="0"/>
            </a:xfrm>
            <a:prstGeom prst="line">
              <a:avLst/>
            </a:prstGeom>
            <a:ln w="19050" cap="rnd">
              <a:solidFill>
                <a:schemeClr val="bg2"/>
              </a:solidFill>
              <a:round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Graphic 17">
            <a:extLst>
              <a:ext uri="{FF2B5EF4-FFF2-40B4-BE49-F238E27FC236}">
                <a16:creationId xmlns:a16="http://schemas.microsoft.com/office/drawing/2014/main" id="{75F56A0C-5789-2C5B-CDE0-4DACCC265775}"/>
              </a:ext>
            </a:extLst>
          </p:cNvPr>
          <p:cNvSpPr/>
          <p:nvPr/>
        </p:nvSpPr>
        <p:spPr>
          <a:xfrm>
            <a:off x="1255923" y="1151092"/>
            <a:ext cx="9683826" cy="720000"/>
          </a:xfrm>
          <a:custGeom>
            <a:avLst/>
            <a:gdLst>
              <a:gd name="connsiteX0" fmla="*/ 10062972 w 10058400"/>
              <a:gd name="connsiteY0" fmla="*/ 798195 h 790575"/>
              <a:gd name="connsiteX1" fmla="*/ 216122 w 10058400"/>
              <a:gd name="connsiteY1" fmla="*/ 798195 h 790575"/>
              <a:gd name="connsiteX2" fmla="*/ 0 w 10058400"/>
              <a:gd name="connsiteY2" fmla="*/ 582073 h 790575"/>
              <a:gd name="connsiteX3" fmla="*/ 0 w 10058400"/>
              <a:gd name="connsiteY3" fmla="*/ 0 h 790575"/>
              <a:gd name="connsiteX0" fmla="*/ 10062972 w 10062972"/>
              <a:gd name="connsiteY0" fmla="*/ 798195 h 798278"/>
              <a:gd name="connsiteX1" fmla="*/ 8106647 w 10062972"/>
              <a:gd name="connsiteY1" fmla="*/ 798278 h 798278"/>
              <a:gd name="connsiteX2" fmla="*/ 216122 w 10062972"/>
              <a:gd name="connsiteY2" fmla="*/ 798195 h 798278"/>
              <a:gd name="connsiteX3" fmla="*/ 0 w 10062972"/>
              <a:gd name="connsiteY3" fmla="*/ 582073 h 798278"/>
              <a:gd name="connsiteX4" fmla="*/ 0 w 10062972"/>
              <a:gd name="connsiteY4" fmla="*/ 0 h 798278"/>
              <a:gd name="connsiteX0" fmla="*/ 8106647 w 8106647"/>
              <a:gd name="connsiteY0" fmla="*/ 798278 h 798278"/>
              <a:gd name="connsiteX1" fmla="*/ 216122 w 8106647"/>
              <a:gd name="connsiteY1" fmla="*/ 798195 h 798278"/>
              <a:gd name="connsiteX2" fmla="*/ 0 w 8106647"/>
              <a:gd name="connsiteY2" fmla="*/ 582073 h 798278"/>
              <a:gd name="connsiteX3" fmla="*/ 0 w 8106647"/>
              <a:gd name="connsiteY3" fmla="*/ 0 h 79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6647" h="798278">
                <a:moveTo>
                  <a:pt x="8106647" y="798278"/>
                </a:moveTo>
                <a:lnTo>
                  <a:pt x="216122" y="798195"/>
                </a:lnTo>
                <a:cubicBezTo>
                  <a:pt x="96774" y="798195"/>
                  <a:pt x="0" y="701421"/>
                  <a:pt x="0" y="582073"/>
                </a:cubicBezTo>
                <a:lnTo>
                  <a:pt x="0" y="0"/>
                </a:lnTo>
              </a:path>
            </a:pathLst>
          </a:custGeom>
          <a:ln w="19050" cap="rnd">
            <a:solidFill>
              <a:schemeClr val="tx2"/>
            </a:solidFill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44000" tIns="45720" rIns="115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GB" sz="2000" dirty="0"/>
              <a:t>Exacerbations can be significant clinical events and have important consequences for patients’ QoL and long-term health</a:t>
            </a:r>
            <a:r>
              <a:rPr lang="en-GB" sz="2000" baseline="30000" dirty="0"/>
              <a:t>1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E759D33-B94F-1EA3-CE65-DC7B25FE10ED}"/>
              </a:ext>
            </a:extLst>
          </p:cNvPr>
          <p:cNvGrpSpPr/>
          <p:nvPr/>
        </p:nvGrpSpPr>
        <p:grpSpPr>
          <a:xfrm>
            <a:off x="9777960" y="1177690"/>
            <a:ext cx="2237744" cy="618647"/>
            <a:chOff x="442915" y="1322638"/>
            <a:chExt cx="2237744" cy="61864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20EBE93-1770-618C-A58B-46A4DC7B4291}"/>
                </a:ext>
              </a:extLst>
            </p:cNvPr>
            <p:cNvSpPr/>
            <p:nvPr/>
          </p:nvSpPr>
          <p:spPr>
            <a:xfrm>
              <a:off x="442915" y="1322638"/>
              <a:ext cx="2237744" cy="618647"/>
            </a:xfrm>
            <a:prstGeom prst="roundRect">
              <a:avLst>
                <a:gd name="adj" fmla="val 50000"/>
              </a:avLst>
            </a:prstGeom>
            <a:solidFill>
              <a:srgbClr val="0085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1490CB8-8143-6C30-460C-F2C322B8C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5085" t="27099" r="18473" b="64148"/>
            <a:stretch/>
          </p:blipFill>
          <p:spPr>
            <a:xfrm>
              <a:off x="585069" y="1357223"/>
              <a:ext cx="1953436" cy="531448"/>
            </a:xfrm>
            <a:prstGeom prst="roundRect">
              <a:avLst>
                <a:gd name="adj" fmla="val 36497"/>
              </a:avLst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886D4278-170D-076B-4A1E-3C1537B515B4}"/>
              </a:ext>
            </a:extLst>
          </p:cNvPr>
          <p:cNvSpPr/>
          <p:nvPr/>
        </p:nvSpPr>
        <p:spPr>
          <a:xfrm>
            <a:off x="330232" y="209413"/>
            <a:ext cx="657868" cy="657866"/>
          </a:xfrm>
          <a:prstGeom prst="ellipse">
            <a:avLst/>
          </a:prstGeom>
          <a:solidFill>
            <a:schemeClr val="tx2"/>
          </a:solidFill>
          <a:ln w="50800" cap="flat" cmpd="sng" algn="ctr">
            <a:solidFill>
              <a:srgbClr val="DECEE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73263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7957F8C2-EF0E-AD9F-AF95-499C20CEFC46}"/>
              </a:ext>
            </a:extLst>
          </p:cNvPr>
          <p:cNvSpPr/>
          <p:nvPr/>
        </p:nvSpPr>
        <p:spPr>
          <a:xfrm>
            <a:off x="659166" y="3802165"/>
            <a:ext cx="10711918" cy="7632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03E8352-19E0-AAB1-2AA5-8591329D0C75}"/>
              </a:ext>
            </a:extLst>
          </p:cNvPr>
          <p:cNvSpPr/>
          <p:nvPr/>
        </p:nvSpPr>
        <p:spPr>
          <a:xfrm>
            <a:off x="659166" y="2257236"/>
            <a:ext cx="10711918" cy="7632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5CA971D-58F2-6607-5F80-5182A52F2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922" y="180000"/>
            <a:ext cx="8169589" cy="720000"/>
          </a:xfrm>
        </p:spPr>
        <p:txBody>
          <a:bodyPr/>
          <a:lstStyle/>
          <a:p>
            <a:r>
              <a:rPr lang="en-GB" sz="2400"/>
              <a:t>Has the patient used 2 or more courses of SCS over the past 12 months and/or is using maintenance SCS therapy?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6448BA-E201-43EE-A122-48A0720658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7BC55-1510-42AE-AB97-DB4D4BA64966}" type="slidenum">
              <a:rPr kumimoji="0" lang="en-GB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Graphic 17">
            <a:extLst>
              <a:ext uri="{FF2B5EF4-FFF2-40B4-BE49-F238E27FC236}">
                <a16:creationId xmlns:a16="http://schemas.microsoft.com/office/drawing/2014/main" id="{75F56A0C-5789-2C5B-CDE0-4DACCC265775}"/>
              </a:ext>
            </a:extLst>
          </p:cNvPr>
          <p:cNvSpPr/>
          <p:nvPr/>
        </p:nvSpPr>
        <p:spPr>
          <a:xfrm>
            <a:off x="1255923" y="1151092"/>
            <a:ext cx="9683826" cy="720000"/>
          </a:xfrm>
          <a:custGeom>
            <a:avLst/>
            <a:gdLst>
              <a:gd name="connsiteX0" fmla="*/ 10062972 w 10058400"/>
              <a:gd name="connsiteY0" fmla="*/ 798195 h 790575"/>
              <a:gd name="connsiteX1" fmla="*/ 216122 w 10058400"/>
              <a:gd name="connsiteY1" fmla="*/ 798195 h 790575"/>
              <a:gd name="connsiteX2" fmla="*/ 0 w 10058400"/>
              <a:gd name="connsiteY2" fmla="*/ 582073 h 790575"/>
              <a:gd name="connsiteX3" fmla="*/ 0 w 10058400"/>
              <a:gd name="connsiteY3" fmla="*/ 0 h 790575"/>
              <a:gd name="connsiteX0" fmla="*/ 10062972 w 10062972"/>
              <a:gd name="connsiteY0" fmla="*/ 798195 h 798278"/>
              <a:gd name="connsiteX1" fmla="*/ 8106647 w 10062972"/>
              <a:gd name="connsiteY1" fmla="*/ 798278 h 798278"/>
              <a:gd name="connsiteX2" fmla="*/ 216122 w 10062972"/>
              <a:gd name="connsiteY2" fmla="*/ 798195 h 798278"/>
              <a:gd name="connsiteX3" fmla="*/ 0 w 10062972"/>
              <a:gd name="connsiteY3" fmla="*/ 582073 h 798278"/>
              <a:gd name="connsiteX4" fmla="*/ 0 w 10062972"/>
              <a:gd name="connsiteY4" fmla="*/ 0 h 798278"/>
              <a:gd name="connsiteX0" fmla="*/ 8106647 w 8106647"/>
              <a:gd name="connsiteY0" fmla="*/ 798278 h 798278"/>
              <a:gd name="connsiteX1" fmla="*/ 216122 w 8106647"/>
              <a:gd name="connsiteY1" fmla="*/ 798195 h 798278"/>
              <a:gd name="connsiteX2" fmla="*/ 0 w 8106647"/>
              <a:gd name="connsiteY2" fmla="*/ 582073 h 798278"/>
              <a:gd name="connsiteX3" fmla="*/ 0 w 8106647"/>
              <a:gd name="connsiteY3" fmla="*/ 0 h 79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6647" h="798278">
                <a:moveTo>
                  <a:pt x="8106647" y="798278"/>
                </a:moveTo>
                <a:lnTo>
                  <a:pt x="216122" y="798195"/>
                </a:lnTo>
                <a:cubicBezTo>
                  <a:pt x="96774" y="798195"/>
                  <a:pt x="0" y="701421"/>
                  <a:pt x="0" y="582073"/>
                </a:cubicBezTo>
                <a:lnTo>
                  <a:pt x="0" y="0"/>
                </a:lnTo>
              </a:path>
            </a:pathLst>
          </a:custGeom>
          <a:ln w="19050" cap="rnd">
            <a:solidFill>
              <a:schemeClr val="tx2"/>
            </a:solidFill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44000" tIns="45720" rIns="115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GB" sz="2000"/>
              <a:t>Use of two lifetime short courses (0.5 g) of SCS is associated with serious AEs</a:t>
            </a:r>
            <a:r>
              <a:rPr lang="en-GB" sz="2000" baseline="30000"/>
              <a:t>1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E759D33-B94F-1EA3-CE65-DC7B25FE10ED}"/>
              </a:ext>
            </a:extLst>
          </p:cNvPr>
          <p:cNvGrpSpPr/>
          <p:nvPr/>
        </p:nvGrpSpPr>
        <p:grpSpPr>
          <a:xfrm>
            <a:off x="9777960" y="1177690"/>
            <a:ext cx="2237744" cy="618647"/>
            <a:chOff x="442915" y="1322638"/>
            <a:chExt cx="2237744" cy="61864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20EBE93-1770-618C-A58B-46A4DC7B4291}"/>
                </a:ext>
              </a:extLst>
            </p:cNvPr>
            <p:cNvSpPr/>
            <p:nvPr/>
          </p:nvSpPr>
          <p:spPr>
            <a:xfrm>
              <a:off x="442915" y="1322638"/>
              <a:ext cx="2237744" cy="618647"/>
            </a:xfrm>
            <a:prstGeom prst="roundRect">
              <a:avLst>
                <a:gd name="adj" fmla="val 50000"/>
              </a:avLst>
            </a:prstGeom>
            <a:solidFill>
              <a:srgbClr val="0085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1490CB8-8143-6C30-460C-F2C322B8C3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085" t="27099" r="18473" b="64148"/>
            <a:stretch/>
          </p:blipFill>
          <p:spPr>
            <a:xfrm>
              <a:off x="585069" y="1357223"/>
              <a:ext cx="1953436" cy="531448"/>
            </a:xfrm>
            <a:prstGeom prst="roundRect">
              <a:avLst>
                <a:gd name="adj" fmla="val 36497"/>
              </a:avLst>
            </a:prstGeom>
          </p:spPr>
        </p:pic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886D4278-170D-076B-4A1E-3C1537B515B4}"/>
              </a:ext>
            </a:extLst>
          </p:cNvPr>
          <p:cNvSpPr/>
          <p:nvPr/>
        </p:nvSpPr>
        <p:spPr>
          <a:xfrm>
            <a:off x="330232" y="209413"/>
            <a:ext cx="657868" cy="657866"/>
          </a:xfrm>
          <a:prstGeom prst="ellipse">
            <a:avLst/>
          </a:prstGeom>
          <a:solidFill>
            <a:schemeClr val="tx2"/>
          </a:solidFill>
          <a:ln w="50800" cap="flat" cmpd="sng" algn="ctr">
            <a:solidFill>
              <a:srgbClr val="DECEE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98FD78D1-F76C-C33C-AC84-D41CB40D74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6458198"/>
              </p:ext>
            </p:extLst>
          </p:nvPr>
        </p:nvGraphicFramePr>
        <p:xfrm>
          <a:off x="1956000" y="2116639"/>
          <a:ext cx="8280000" cy="3887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8CC36A1-0FA8-F63B-812E-3FDAC02F0C2C}"/>
              </a:ext>
            </a:extLst>
          </p:cNvPr>
          <p:cNvSpPr txBox="1"/>
          <p:nvPr/>
        </p:nvSpPr>
        <p:spPr>
          <a:xfrm>
            <a:off x="1980000" y="2269422"/>
            <a:ext cx="652743" cy="800310"/>
          </a:xfrm>
          <a:prstGeom prst="rect">
            <a:avLst/>
          </a:prstGeom>
          <a:noFill/>
        </p:spPr>
        <p:txBody>
          <a:bodyPr wrap="square" tIns="0" bIns="0" rtlCol="0"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GB" sz="1050"/>
              <a:t>≥10</a:t>
            </a:r>
          </a:p>
          <a:p>
            <a:pPr>
              <a:lnSpc>
                <a:spcPct val="110000"/>
              </a:lnSpc>
            </a:pPr>
            <a:r>
              <a:rPr lang="en-GB" sz="1050"/>
              <a:t>5&lt;10</a:t>
            </a:r>
          </a:p>
          <a:p>
            <a:pPr>
              <a:lnSpc>
                <a:spcPct val="110000"/>
              </a:lnSpc>
            </a:pPr>
            <a:r>
              <a:rPr lang="en-GB" sz="1050"/>
              <a:t>2.5&lt;5</a:t>
            </a:r>
          </a:p>
          <a:p>
            <a:pPr>
              <a:lnSpc>
                <a:spcPct val="110000"/>
              </a:lnSpc>
            </a:pPr>
            <a:r>
              <a:rPr lang="en-GB" sz="1050"/>
              <a:t>1.0&lt;2.5</a:t>
            </a:r>
          </a:p>
          <a:p>
            <a:pPr>
              <a:lnSpc>
                <a:spcPct val="110000"/>
              </a:lnSpc>
            </a:pPr>
            <a:r>
              <a:rPr lang="en-GB" sz="1050"/>
              <a:t>0.5&lt;1.0</a:t>
            </a:r>
          </a:p>
          <a:p>
            <a:pPr>
              <a:lnSpc>
                <a:spcPct val="110000"/>
              </a:lnSpc>
            </a:pPr>
            <a:r>
              <a:rPr lang="en-GB" sz="1050"/>
              <a:t>&gt;0&lt;0.5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F8FB14-5004-1D87-0854-2D9B77FF5500}"/>
              </a:ext>
            </a:extLst>
          </p:cNvPr>
          <p:cNvSpPr txBox="1"/>
          <p:nvPr/>
        </p:nvSpPr>
        <p:spPr>
          <a:xfrm>
            <a:off x="1980000" y="3037833"/>
            <a:ext cx="652743" cy="800310"/>
          </a:xfrm>
          <a:prstGeom prst="rect">
            <a:avLst/>
          </a:prstGeom>
          <a:noFill/>
        </p:spPr>
        <p:txBody>
          <a:bodyPr wrap="square" tIns="0" bIns="0" rtlCol="0"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GB" sz="1050"/>
              <a:t>≥10</a:t>
            </a:r>
          </a:p>
          <a:p>
            <a:pPr>
              <a:lnSpc>
                <a:spcPct val="110000"/>
              </a:lnSpc>
            </a:pPr>
            <a:r>
              <a:rPr lang="en-GB" sz="1050"/>
              <a:t>5&lt;10</a:t>
            </a:r>
          </a:p>
          <a:p>
            <a:pPr>
              <a:lnSpc>
                <a:spcPct val="110000"/>
              </a:lnSpc>
            </a:pPr>
            <a:r>
              <a:rPr lang="en-GB" sz="1050"/>
              <a:t>2.5&lt;5</a:t>
            </a:r>
          </a:p>
          <a:p>
            <a:pPr>
              <a:lnSpc>
                <a:spcPct val="110000"/>
              </a:lnSpc>
            </a:pPr>
            <a:r>
              <a:rPr lang="en-GB" sz="1050"/>
              <a:t>1.0&lt;2.5</a:t>
            </a:r>
          </a:p>
          <a:p>
            <a:pPr>
              <a:lnSpc>
                <a:spcPct val="110000"/>
              </a:lnSpc>
            </a:pPr>
            <a:r>
              <a:rPr lang="en-GB" sz="1050"/>
              <a:t>0.5&lt;1.0</a:t>
            </a:r>
          </a:p>
          <a:p>
            <a:pPr>
              <a:lnSpc>
                <a:spcPct val="110000"/>
              </a:lnSpc>
            </a:pPr>
            <a:r>
              <a:rPr lang="en-GB" sz="1050"/>
              <a:t>&gt;0&lt;0.5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73125D-562B-7B44-6E54-C8713F4B5BEA}"/>
              </a:ext>
            </a:extLst>
          </p:cNvPr>
          <p:cNvSpPr txBox="1"/>
          <p:nvPr/>
        </p:nvSpPr>
        <p:spPr>
          <a:xfrm>
            <a:off x="1980000" y="3809908"/>
            <a:ext cx="652743" cy="800310"/>
          </a:xfrm>
          <a:prstGeom prst="rect">
            <a:avLst/>
          </a:prstGeom>
          <a:noFill/>
        </p:spPr>
        <p:txBody>
          <a:bodyPr wrap="square" tIns="0" bIns="0" rtlCol="0"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GB" sz="1050"/>
              <a:t>≥10</a:t>
            </a:r>
          </a:p>
          <a:p>
            <a:pPr>
              <a:lnSpc>
                <a:spcPct val="110000"/>
              </a:lnSpc>
            </a:pPr>
            <a:r>
              <a:rPr lang="en-GB" sz="1050"/>
              <a:t>5&lt;10</a:t>
            </a:r>
          </a:p>
          <a:p>
            <a:pPr>
              <a:lnSpc>
                <a:spcPct val="110000"/>
              </a:lnSpc>
            </a:pPr>
            <a:r>
              <a:rPr lang="en-GB" sz="1050"/>
              <a:t>2.5&lt;5</a:t>
            </a:r>
          </a:p>
          <a:p>
            <a:pPr>
              <a:lnSpc>
                <a:spcPct val="110000"/>
              </a:lnSpc>
            </a:pPr>
            <a:r>
              <a:rPr lang="en-GB" sz="1050"/>
              <a:t>1.0&lt;2.5</a:t>
            </a:r>
          </a:p>
          <a:p>
            <a:pPr>
              <a:lnSpc>
                <a:spcPct val="110000"/>
              </a:lnSpc>
            </a:pPr>
            <a:r>
              <a:rPr lang="en-GB" sz="1050"/>
              <a:t>0.5&lt;1.0</a:t>
            </a:r>
          </a:p>
          <a:p>
            <a:pPr>
              <a:lnSpc>
                <a:spcPct val="110000"/>
              </a:lnSpc>
            </a:pPr>
            <a:r>
              <a:rPr lang="en-GB" sz="1050"/>
              <a:t>&gt;0&lt;0.5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41464C-F001-141F-E29F-45DBFF9014B7}"/>
              </a:ext>
            </a:extLst>
          </p:cNvPr>
          <p:cNvSpPr txBox="1"/>
          <p:nvPr/>
        </p:nvSpPr>
        <p:spPr>
          <a:xfrm>
            <a:off x="1980000" y="4580308"/>
            <a:ext cx="652743" cy="800310"/>
          </a:xfrm>
          <a:prstGeom prst="rect">
            <a:avLst/>
          </a:prstGeom>
          <a:noFill/>
        </p:spPr>
        <p:txBody>
          <a:bodyPr wrap="square" tIns="0" bIns="0" rtlCol="0"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GB" sz="1050"/>
              <a:t>≥10</a:t>
            </a:r>
          </a:p>
          <a:p>
            <a:pPr>
              <a:lnSpc>
                <a:spcPct val="110000"/>
              </a:lnSpc>
            </a:pPr>
            <a:r>
              <a:rPr lang="en-GB" sz="1050"/>
              <a:t>5&lt;10</a:t>
            </a:r>
          </a:p>
          <a:p>
            <a:pPr>
              <a:lnSpc>
                <a:spcPct val="110000"/>
              </a:lnSpc>
            </a:pPr>
            <a:r>
              <a:rPr lang="en-GB" sz="1050"/>
              <a:t>2.5&lt;5</a:t>
            </a:r>
          </a:p>
          <a:p>
            <a:pPr>
              <a:lnSpc>
                <a:spcPct val="110000"/>
              </a:lnSpc>
            </a:pPr>
            <a:r>
              <a:rPr lang="en-GB" sz="1050"/>
              <a:t>1.0&lt;2.5</a:t>
            </a:r>
          </a:p>
          <a:p>
            <a:pPr>
              <a:lnSpc>
                <a:spcPct val="110000"/>
              </a:lnSpc>
            </a:pPr>
            <a:r>
              <a:rPr lang="en-GB" sz="1050"/>
              <a:t>0.5&lt;1.0</a:t>
            </a:r>
          </a:p>
          <a:p>
            <a:pPr>
              <a:lnSpc>
                <a:spcPct val="110000"/>
              </a:lnSpc>
            </a:pPr>
            <a:r>
              <a:rPr lang="en-GB" sz="1050"/>
              <a:t>&gt;0&lt;0.5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A32E75-2405-E6BE-48D1-BFAE6E2E3A07}"/>
              </a:ext>
            </a:extLst>
          </p:cNvPr>
          <p:cNvSpPr txBox="1"/>
          <p:nvPr/>
        </p:nvSpPr>
        <p:spPr>
          <a:xfrm>
            <a:off x="637954" y="2269422"/>
            <a:ext cx="1134748" cy="80031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1200" b="1">
                <a:solidFill>
                  <a:schemeClr val="accent2"/>
                </a:solidFill>
              </a:rPr>
              <a:t>Heart failure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D5489B-4617-FFB0-DB59-92119EE6BA67}"/>
              </a:ext>
            </a:extLst>
          </p:cNvPr>
          <p:cNvSpPr txBox="1"/>
          <p:nvPr/>
        </p:nvSpPr>
        <p:spPr>
          <a:xfrm>
            <a:off x="637200" y="3039508"/>
            <a:ext cx="1134748" cy="80031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1200" b="1">
                <a:solidFill>
                  <a:schemeClr val="tx2"/>
                </a:solidFill>
              </a:rPr>
              <a:t>Type 2 diabetes mellitus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71DF43-1BA3-F031-C8EC-6A0CD85F70CE}"/>
              </a:ext>
            </a:extLst>
          </p:cNvPr>
          <p:cNvSpPr txBox="1"/>
          <p:nvPr/>
        </p:nvSpPr>
        <p:spPr>
          <a:xfrm>
            <a:off x="637954" y="3809908"/>
            <a:ext cx="1134748" cy="80031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1200" b="1">
                <a:solidFill>
                  <a:schemeClr val="accent2"/>
                </a:solidFill>
              </a:rPr>
              <a:t>Depression/ anxiety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3EBA93-7A67-A66F-75C7-4513257B355D}"/>
              </a:ext>
            </a:extLst>
          </p:cNvPr>
          <p:cNvSpPr txBox="1"/>
          <p:nvPr/>
        </p:nvSpPr>
        <p:spPr>
          <a:xfrm>
            <a:off x="637200" y="4580308"/>
            <a:ext cx="1134748" cy="800310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1200" b="1">
                <a:solidFill>
                  <a:schemeClr val="tx2"/>
                </a:solidFill>
              </a:rPr>
              <a:t>Osteoporosis diagnosis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E40AB6-4D89-2159-4D1B-3AD1CDA57E4F}"/>
              </a:ext>
            </a:extLst>
          </p:cNvPr>
          <p:cNvSpPr txBox="1"/>
          <p:nvPr/>
        </p:nvSpPr>
        <p:spPr>
          <a:xfrm>
            <a:off x="637954" y="2032582"/>
            <a:ext cx="2491646" cy="222722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1200" b="1"/>
              <a:t>Cumulative SCS* exposure, grams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3A64C0-8787-0002-7FF3-CC3D822089FB}"/>
              </a:ext>
            </a:extLst>
          </p:cNvPr>
          <p:cNvSpPr txBox="1"/>
          <p:nvPr/>
        </p:nvSpPr>
        <p:spPr>
          <a:xfrm>
            <a:off x="3196537" y="2032582"/>
            <a:ext cx="4800804" cy="229426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1200" b="1"/>
              <a:t>Adverse outcomes</a:t>
            </a:r>
            <a:r>
              <a:rPr lang="en-GB" sz="1200" b="1" baseline="30000"/>
              <a:t>†</a:t>
            </a:r>
            <a:r>
              <a:rPr lang="en-GB" sz="1200" b="1"/>
              <a:t> in the SCS arm versus &gt;0 to &lt;0.5 g reference arm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FA554D-53C1-E7E2-FD27-7E567741222E}"/>
              </a:ext>
            </a:extLst>
          </p:cNvPr>
          <p:cNvSpPr txBox="1"/>
          <p:nvPr/>
        </p:nvSpPr>
        <p:spPr>
          <a:xfrm>
            <a:off x="10234800" y="2269268"/>
            <a:ext cx="1080001" cy="800310"/>
          </a:xfrm>
          <a:prstGeom prst="rect">
            <a:avLst/>
          </a:prstGeom>
          <a:noFill/>
        </p:spPr>
        <p:txBody>
          <a:bodyPr wrap="square" tIns="0" bIns="0" rtlCol="0">
            <a:normAutofit fontScale="85000" lnSpcReduction="20000"/>
          </a:bodyPr>
          <a:lstStyle/>
          <a:p>
            <a:pPr algn="ctr">
              <a:lnSpc>
                <a:spcPct val="110000"/>
              </a:lnSpc>
            </a:pPr>
            <a:r>
              <a:rPr lang="en-GB" sz="1050"/>
              <a:t>3.36 (2.46, 4.59)</a:t>
            </a:r>
          </a:p>
          <a:p>
            <a:pPr algn="ctr">
              <a:lnSpc>
                <a:spcPct val="110000"/>
              </a:lnSpc>
            </a:pPr>
            <a:r>
              <a:rPr lang="en-GB" sz="1050"/>
              <a:t>2.33 (1.71, 3.17)</a:t>
            </a:r>
          </a:p>
          <a:p>
            <a:pPr algn="ctr">
              <a:lnSpc>
                <a:spcPct val="110000"/>
              </a:lnSpc>
            </a:pPr>
            <a:r>
              <a:rPr lang="en-GB" sz="1050"/>
              <a:t>2.27 (1.74, 2.96)</a:t>
            </a:r>
          </a:p>
          <a:p>
            <a:pPr algn="ctr">
              <a:lnSpc>
                <a:spcPct val="110000"/>
              </a:lnSpc>
            </a:pPr>
            <a:r>
              <a:rPr lang="en-GB" sz="1050"/>
              <a:t>1.63 (1.30, 2.05)</a:t>
            </a:r>
          </a:p>
          <a:p>
            <a:pPr algn="ctr">
              <a:lnSpc>
                <a:spcPct val="110000"/>
              </a:lnSpc>
            </a:pPr>
            <a:r>
              <a:rPr lang="en-GB" sz="1050"/>
              <a:t>1.14 (0.90, 1.43)</a:t>
            </a:r>
          </a:p>
          <a:p>
            <a:pPr algn="ctr">
              <a:lnSpc>
                <a:spcPct val="110000"/>
              </a:lnSpc>
            </a:pPr>
            <a:r>
              <a:rPr lang="en-GB" sz="1050"/>
              <a:t>Reference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64CD62-A6DF-2634-6FA8-E269235AA028}"/>
              </a:ext>
            </a:extLst>
          </p:cNvPr>
          <p:cNvSpPr txBox="1"/>
          <p:nvPr/>
        </p:nvSpPr>
        <p:spPr>
          <a:xfrm>
            <a:off x="10234800" y="3036068"/>
            <a:ext cx="1080001" cy="800310"/>
          </a:xfrm>
          <a:prstGeom prst="rect">
            <a:avLst/>
          </a:prstGeom>
          <a:noFill/>
        </p:spPr>
        <p:txBody>
          <a:bodyPr wrap="square" tIns="0" bIns="0" rtlCol="0">
            <a:normAutofit fontScale="85000" lnSpcReduction="20000"/>
          </a:bodyPr>
          <a:lstStyle/>
          <a:p>
            <a:pPr algn="ctr">
              <a:lnSpc>
                <a:spcPct val="110000"/>
              </a:lnSpc>
            </a:pPr>
            <a:r>
              <a:rPr lang="en-GB" sz="1050"/>
              <a:t>2.59 (2.07, 3.24)</a:t>
            </a:r>
          </a:p>
          <a:p>
            <a:pPr algn="ctr">
              <a:lnSpc>
                <a:spcPct val="110000"/>
              </a:lnSpc>
            </a:pPr>
            <a:r>
              <a:rPr lang="en-GB" sz="1050"/>
              <a:t>2.03 (1.65, 2.50)</a:t>
            </a:r>
          </a:p>
          <a:p>
            <a:pPr algn="ctr">
              <a:lnSpc>
                <a:spcPct val="110000"/>
              </a:lnSpc>
            </a:pPr>
            <a:r>
              <a:rPr lang="en-GB" sz="1050"/>
              <a:t>1.34 (1.11, 1.63)</a:t>
            </a:r>
          </a:p>
          <a:p>
            <a:pPr algn="ctr">
              <a:lnSpc>
                <a:spcPct val="110000"/>
              </a:lnSpc>
            </a:pPr>
            <a:r>
              <a:rPr lang="en-GB" sz="1050"/>
              <a:t>1.37 (1.18, 1.58)</a:t>
            </a:r>
          </a:p>
          <a:p>
            <a:pPr algn="ctr">
              <a:lnSpc>
                <a:spcPct val="110000"/>
              </a:lnSpc>
            </a:pPr>
            <a:r>
              <a:rPr lang="en-GB" sz="1050"/>
              <a:t>1.16 (1.01, 1.34)</a:t>
            </a:r>
          </a:p>
          <a:p>
            <a:pPr algn="ctr">
              <a:lnSpc>
                <a:spcPct val="110000"/>
              </a:lnSpc>
            </a:pPr>
            <a:r>
              <a:rPr lang="en-GB" sz="1050"/>
              <a:t>Reference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A270EE9-9628-26EE-CB6E-BA7E5BDA6215}"/>
              </a:ext>
            </a:extLst>
          </p:cNvPr>
          <p:cNvSpPr txBox="1"/>
          <p:nvPr/>
        </p:nvSpPr>
        <p:spPr>
          <a:xfrm>
            <a:off x="10234800" y="3810068"/>
            <a:ext cx="1080001" cy="800310"/>
          </a:xfrm>
          <a:prstGeom prst="rect">
            <a:avLst/>
          </a:prstGeom>
          <a:noFill/>
        </p:spPr>
        <p:txBody>
          <a:bodyPr wrap="square" tIns="0" bIns="0" rtlCol="0">
            <a:normAutofit fontScale="85000" lnSpcReduction="20000"/>
          </a:bodyPr>
          <a:lstStyle/>
          <a:p>
            <a:pPr algn="ctr">
              <a:lnSpc>
                <a:spcPct val="110000"/>
              </a:lnSpc>
            </a:pPr>
            <a:r>
              <a:rPr lang="en-GB" sz="1050"/>
              <a:t>1.56 (1.11, 2.20)</a:t>
            </a:r>
          </a:p>
          <a:p>
            <a:pPr algn="ctr">
              <a:lnSpc>
                <a:spcPct val="110000"/>
              </a:lnSpc>
            </a:pPr>
            <a:r>
              <a:rPr lang="en-GB" sz="1050"/>
              <a:t>1.54 (1.17, 2.02)</a:t>
            </a:r>
          </a:p>
          <a:p>
            <a:pPr algn="ctr">
              <a:lnSpc>
                <a:spcPct val="110000"/>
              </a:lnSpc>
            </a:pPr>
            <a:r>
              <a:rPr lang="en-GB" sz="1050"/>
              <a:t>1.33 (1.07, 1.65)</a:t>
            </a:r>
          </a:p>
          <a:p>
            <a:pPr algn="ctr">
              <a:lnSpc>
                <a:spcPct val="110000"/>
              </a:lnSpc>
            </a:pPr>
            <a:r>
              <a:rPr lang="en-GB" sz="1050"/>
              <a:t>1.30 (1.12, 1.51)</a:t>
            </a:r>
          </a:p>
          <a:p>
            <a:pPr algn="ctr">
              <a:lnSpc>
                <a:spcPct val="110000"/>
              </a:lnSpc>
            </a:pPr>
            <a:r>
              <a:rPr lang="en-GB" sz="1050"/>
              <a:t>1.15 (1.01, 1.31)</a:t>
            </a:r>
          </a:p>
          <a:p>
            <a:pPr algn="ctr">
              <a:lnSpc>
                <a:spcPct val="110000"/>
              </a:lnSpc>
            </a:pPr>
            <a:r>
              <a:rPr lang="en-GB" sz="1050"/>
              <a:t>Reference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55E6F3-6100-60AB-D9A8-140267653168}"/>
              </a:ext>
            </a:extLst>
          </p:cNvPr>
          <p:cNvSpPr txBox="1"/>
          <p:nvPr/>
        </p:nvSpPr>
        <p:spPr>
          <a:xfrm>
            <a:off x="10234800" y="4580468"/>
            <a:ext cx="1080001" cy="800310"/>
          </a:xfrm>
          <a:prstGeom prst="rect">
            <a:avLst/>
          </a:prstGeom>
          <a:noFill/>
        </p:spPr>
        <p:txBody>
          <a:bodyPr wrap="square" tIns="0" bIns="0" rtlCol="0">
            <a:normAutofit fontScale="85000" lnSpcReduction="20000"/>
          </a:bodyPr>
          <a:lstStyle/>
          <a:p>
            <a:pPr algn="ctr">
              <a:lnSpc>
                <a:spcPct val="110000"/>
              </a:lnSpc>
            </a:pPr>
            <a:r>
              <a:rPr lang="en-GB" sz="1050"/>
              <a:t>8.23 (6.20, 10.91)</a:t>
            </a:r>
          </a:p>
          <a:p>
            <a:pPr algn="ctr">
              <a:lnSpc>
                <a:spcPct val="110000"/>
              </a:lnSpc>
            </a:pPr>
            <a:r>
              <a:rPr lang="en-GB" sz="1050"/>
              <a:t>4.65 (3.52, 6.14)</a:t>
            </a:r>
          </a:p>
          <a:p>
            <a:pPr algn="ctr">
              <a:lnSpc>
                <a:spcPct val="110000"/>
              </a:lnSpc>
            </a:pPr>
            <a:r>
              <a:rPr lang="en-GB" sz="1050"/>
              <a:t>3.65 (2.84, 4.70)</a:t>
            </a:r>
          </a:p>
          <a:p>
            <a:pPr algn="ctr">
              <a:lnSpc>
                <a:spcPct val="110000"/>
              </a:lnSpc>
            </a:pPr>
            <a:r>
              <a:rPr lang="en-GB" sz="1050"/>
              <a:t>1.87 (1.48, 2.36)</a:t>
            </a:r>
          </a:p>
          <a:p>
            <a:pPr algn="ctr">
              <a:lnSpc>
                <a:spcPct val="110000"/>
              </a:lnSpc>
            </a:pPr>
            <a:r>
              <a:rPr lang="en-GB" sz="1050"/>
              <a:t>1.20 (0.94, 1.53)</a:t>
            </a:r>
          </a:p>
          <a:p>
            <a:pPr algn="ctr">
              <a:lnSpc>
                <a:spcPct val="110000"/>
              </a:lnSpc>
            </a:pPr>
            <a:r>
              <a:rPr lang="en-GB" sz="1050"/>
              <a:t>Reference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82D094-F37C-DCAD-775F-6A6D0BA40820}"/>
              </a:ext>
            </a:extLst>
          </p:cNvPr>
          <p:cNvSpPr txBox="1"/>
          <p:nvPr/>
        </p:nvSpPr>
        <p:spPr>
          <a:xfrm>
            <a:off x="10236000" y="2031668"/>
            <a:ext cx="1080000" cy="222722"/>
          </a:xfrm>
          <a:prstGeom prst="rect">
            <a:avLst/>
          </a:prstGeom>
          <a:noFill/>
        </p:spPr>
        <p:txBody>
          <a:bodyPr wrap="square" tIns="0" bIns="0" rtlCol="0"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GB" sz="1200" b="1"/>
              <a:t>HR (95% CIs)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16B6E97-81F9-9AC7-68CE-71B1C67C6B39}"/>
              </a:ext>
            </a:extLst>
          </p:cNvPr>
          <p:cNvCxnSpPr/>
          <p:nvPr/>
        </p:nvCxnSpPr>
        <p:spPr>
          <a:xfrm>
            <a:off x="3267190" y="2257991"/>
            <a:ext cx="0" cy="3060000"/>
          </a:xfrm>
          <a:prstGeom prst="line">
            <a:avLst/>
          </a:prstGeom>
          <a:ln w="95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F940B3C4-7FAF-C2F5-093B-2603A8AA5C8C}"/>
              </a:ext>
            </a:extLst>
          </p:cNvPr>
          <p:cNvSpPr/>
          <p:nvPr/>
        </p:nvSpPr>
        <p:spPr>
          <a:xfrm>
            <a:off x="7385274" y="3043816"/>
            <a:ext cx="2442212" cy="1169166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Mean daily long-term OCS dosage</a:t>
            </a:r>
            <a:r>
              <a:rPr lang="en-US" sz="1400" baseline="30000" dirty="0"/>
              <a:t>‡</a:t>
            </a:r>
            <a:r>
              <a:rPr lang="en-GB" sz="1400" baseline="30000" dirty="0"/>
              <a:t>§ </a:t>
            </a:r>
            <a:r>
              <a:rPr lang="en-GB" sz="1400" dirty="0"/>
              <a:t>reported in a recent systematic review equates to </a:t>
            </a:r>
            <a:r>
              <a:rPr lang="en-GB" sz="1400" b="1" dirty="0"/>
              <a:t>1.5–7.8 g per year</a:t>
            </a:r>
            <a:r>
              <a:rPr lang="en-GB" sz="1400" baseline="30000" dirty="0"/>
              <a:t>¶2</a:t>
            </a:r>
            <a:r>
              <a:rPr lang="en-GB" sz="1400" dirty="0"/>
              <a:t> 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DBF694E-B705-D739-F00F-F5227F84C548}"/>
              </a:ext>
            </a:extLst>
          </p:cNvPr>
          <p:cNvGrpSpPr/>
          <p:nvPr/>
        </p:nvGrpSpPr>
        <p:grpSpPr>
          <a:xfrm>
            <a:off x="8390379" y="2472145"/>
            <a:ext cx="432000" cy="432000"/>
            <a:chOff x="8390379" y="2006395"/>
            <a:chExt cx="432000" cy="432000"/>
          </a:xfrm>
        </p:grpSpPr>
        <p:sp>
          <p:nvSpPr>
            <p:cNvPr id="33" name="Teardrop 32">
              <a:extLst>
                <a:ext uri="{FF2B5EF4-FFF2-40B4-BE49-F238E27FC236}">
                  <a16:creationId xmlns:a16="http://schemas.microsoft.com/office/drawing/2014/main" id="{FE5AEFC6-9FD9-9E5E-54BC-23F821E14629}"/>
                </a:ext>
              </a:extLst>
            </p:cNvPr>
            <p:cNvSpPr>
              <a:spLocks noChangeAspect="1"/>
            </p:cNvSpPr>
            <p:nvPr/>
          </p:nvSpPr>
          <p:spPr>
            <a:xfrm rot="8100000">
              <a:off x="8390379" y="2006395"/>
              <a:ext cx="432000" cy="432000"/>
            </a:xfrm>
            <a:prstGeom prst="teardrop">
              <a:avLst/>
            </a:prstGeom>
            <a:solidFill>
              <a:schemeClr val="bg2"/>
            </a:solidFill>
            <a:ln w="63500" cap="flat" cmpd="sng" algn="ctr">
              <a:solidFill>
                <a:schemeClr val="bg2">
                  <a:alpha val="2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F5452185-0B1D-959C-5C34-DF12438A9F4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455883" y="2149200"/>
              <a:ext cx="300991" cy="195464"/>
              <a:chOff x="-1422471" y="840579"/>
              <a:chExt cx="1583919" cy="1028590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488DAD9D-BEDF-07B8-E701-A8B256E23F9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917405">
                <a:off x="-1422471" y="840579"/>
                <a:ext cx="1583919" cy="720000"/>
              </a:xfrm>
              <a:prstGeom prst="roundRect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CA4FEFE-452D-DF41-3667-78EFBD3B2A81}"/>
                  </a:ext>
                </a:extLst>
              </p:cNvPr>
              <p:cNvCxnSpPr>
                <a:cxnSpLocks/>
                <a:stCxn id="34" idx="0"/>
                <a:endCxn id="34" idx="2"/>
              </p:cNvCxnSpPr>
              <p:nvPr/>
            </p:nvCxnSpPr>
            <p:spPr>
              <a:xfrm>
                <a:off x="-883778" y="944735"/>
                <a:ext cx="506533" cy="511688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D0640A33-CF08-48DA-8FD9-A668488CFD8A}"/>
                  </a:ext>
                </a:extLst>
              </p:cNvPr>
              <p:cNvSpPr/>
              <p:nvPr/>
            </p:nvSpPr>
            <p:spPr>
              <a:xfrm>
                <a:off x="-715773" y="1149169"/>
                <a:ext cx="720000" cy="720000"/>
              </a:xfrm>
              <a:prstGeom prst="ellipse">
                <a:avLst/>
              </a:prstGeom>
              <a:solidFill>
                <a:schemeClr val="bg2"/>
              </a:solidFill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43361911-FF05-55AC-1B3E-400D3D243486}"/>
                  </a:ext>
                </a:extLst>
              </p:cNvPr>
              <p:cNvCxnSpPr>
                <a:cxnSpLocks/>
                <a:stCxn id="37" idx="0"/>
                <a:endCxn id="37" idx="4"/>
              </p:cNvCxnSpPr>
              <p:nvPr/>
            </p:nvCxnSpPr>
            <p:spPr>
              <a:xfrm>
                <a:off x="-355773" y="1149169"/>
                <a:ext cx="0" cy="72000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043E8-1289-4B56-8455-85CBC306B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5854180"/>
            <a:ext cx="10711920" cy="733946"/>
          </a:xfrm>
        </p:spPr>
        <p:txBody>
          <a:bodyPr/>
          <a:lstStyle/>
          <a:p>
            <a:pPr lvl="0"/>
            <a:r>
              <a:rPr lang="en-GB"/>
              <a:t>Cumulative SCS exposure of 0.5 g is equivalent to two short courses of OCS at standard doses for treating an exacerbation</a:t>
            </a:r>
            <a:r>
              <a:rPr lang="en-GB" baseline="30000"/>
              <a:t>1</a:t>
            </a:r>
            <a:r>
              <a:rPr lang="en-GB"/>
              <a:t>; *Hazard ratios (95% CIs) for AE in the SCS arms for categorised, cumulative SCS exposures; †dose-response relationships were also identified for type 2 diabetes, depression/anxiety, renal impairment, sleep apnoea, pneumonia, peptic ulcer</a:t>
            </a:r>
            <a:r>
              <a:rPr lang="en-US"/>
              <a:t>;</a:t>
            </a:r>
            <a:r>
              <a:rPr lang="en-US" baseline="30000"/>
              <a:t>‡ </a:t>
            </a:r>
            <a:r>
              <a:rPr lang="en-US"/>
              <a:t>p</a:t>
            </a:r>
            <a:r>
              <a:rPr lang="en-GB" err="1"/>
              <a:t>rednisolone</a:t>
            </a:r>
            <a:r>
              <a:rPr lang="en-GB"/>
              <a:t>-equivalent dosages; </a:t>
            </a:r>
            <a:r>
              <a:rPr lang="en-GB" baseline="30000"/>
              <a:t>§</a:t>
            </a:r>
            <a:r>
              <a:rPr lang="en-GB"/>
              <a:t>‘long-term’ defined by terms such as ‘daily’ or ‘continuous’ OCS/SCS use, or described OCS/SCS use as ‘chronic’, ‘maintenance’ or ‘controller medication’, or specified durations of long-term OCS/SCS exposure;</a:t>
            </a:r>
            <a:r>
              <a:rPr lang="en-GB" baseline="30000"/>
              <a:t>¶ </a:t>
            </a:r>
            <a:r>
              <a:rPr lang="en-GB"/>
              <a:t>mean daily long-term OCS dosage*365 (days).</a:t>
            </a:r>
          </a:p>
          <a:p>
            <a:pPr lvl="0"/>
            <a:r>
              <a:rPr lang="en-US"/>
              <a:t>AE, adverse effect; </a:t>
            </a:r>
            <a:r>
              <a:rPr lang="en-GB"/>
              <a:t>CI, confidence interval; HR, hazard ratio; OCS, oral corticosteroid(s); SCS, systemic corticosteroid(s).</a:t>
            </a:r>
            <a:br>
              <a:rPr lang="en-GB"/>
            </a:br>
            <a:r>
              <a:rPr lang="en-GB"/>
              <a:t>1. Price DB, et al. J Asthma Allergy. 2018;11:193–204; 2. Bleecker ER, et al. Am J Respir Crit Care Med. 2020;201:276–293.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499255-4A7E-5B3B-E564-7505F141C8D0}"/>
              </a:ext>
            </a:extLst>
          </p:cNvPr>
          <p:cNvSpPr txBox="1"/>
          <p:nvPr/>
        </p:nvSpPr>
        <p:spPr>
          <a:xfrm>
            <a:off x="9661297" y="5623442"/>
            <a:ext cx="207781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Adapted from Price DB, et al. 2018</a:t>
            </a:r>
          </a:p>
        </p:txBody>
      </p:sp>
    </p:spTree>
    <p:extLst>
      <p:ext uri="{BB962C8B-B14F-4D97-AF65-F5344CB8AC3E}">
        <p14:creationId xmlns:p14="http://schemas.microsoft.com/office/powerpoint/2010/main" val="15368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48F40583-5D6D-3034-ACB5-BFF58D2742D5}"/>
              </a:ext>
            </a:extLst>
          </p:cNvPr>
          <p:cNvSpPr/>
          <p:nvPr/>
        </p:nvSpPr>
        <p:spPr>
          <a:xfrm>
            <a:off x="4536000" y="3926552"/>
            <a:ext cx="6840000" cy="975289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1EF917-297F-ABCA-9E90-001F692234C3}"/>
              </a:ext>
            </a:extLst>
          </p:cNvPr>
          <p:cNvSpPr/>
          <p:nvPr/>
        </p:nvSpPr>
        <p:spPr>
          <a:xfrm>
            <a:off x="4536216" y="2025742"/>
            <a:ext cx="6840000" cy="9360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CB9A61-4B7B-4FFF-9CEC-C167B597F0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*n=18,826</a:t>
            </a:r>
          </a:p>
          <a:p>
            <a:r>
              <a:rPr lang="en-GB" dirty="0"/>
              <a:t>AE, adverse effect; ED, emergency department; GP, general practitioner; SCS, systemic corticosteroid(s).</a:t>
            </a:r>
            <a:br>
              <a:rPr lang="en-GB" dirty="0"/>
            </a:br>
            <a:r>
              <a:rPr lang="en-GB" dirty="0"/>
              <a:t>1. </a:t>
            </a:r>
            <a:r>
              <a:rPr lang="en-GB" dirty="0" err="1"/>
              <a:t>Voorham</a:t>
            </a:r>
            <a:r>
              <a:rPr lang="en-GB" dirty="0"/>
              <a:t> J, et al. Allergy. 2019;74:273–283.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CE504F0-43AC-4A40-B869-56B91D564FC9}"/>
              </a:ext>
            </a:extLst>
          </p:cNvPr>
          <p:cNvGrpSpPr/>
          <p:nvPr/>
        </p:nvGrpSpPr>
        <p:grpSpPr>
          <a:xfrm>
            <a:off x="10502060" y="5067035"/>
            <a:ext cx="1268479" cy="469235"/>
            <a:chOff x="10032045" y="5158340"/>
            <a:chExt cx="1268479" cy="469235"/>
          </a:xfrm>
        </p:grpSpPr>
        <p:sp>
          <p:nvSpPr>
            <p:cNvPr id="1274" name="TextBox 1273">
              <a:extLst>
                <a:ext uri="{FF2B5EF4-FFF2-40B4-BE49-F238E27FC236}">
                  <a16:creationId xmlns:a16="http://schemas.microsoft.com/office/drawing/2014/main" id="{74DEC486-259F-48BC-A503-C933C99BF03A}"/>
                </a:ext>
              </a:extLst>
            </p:cNvPr>
            <p:cNvSpPr txBox="1"/>
            <p:nvPr/>
          </p:nvSpPr>
          <p:spPr>
            <a:xfrm>
              <a:off x="10438409" y="5158340"/>
              <a:ext cx="862115" cy="46923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Adjusted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Unadjusted</a:t>
              </a:r>
            </a:p>
          </p:txBody>
        </p:sp>
        <p:cxnSp>
          <p:nvCxnSpPr>
            <p:cNvPr id="1276" name="Straight Connector 1275">
              <a:extLst>
                <a:ext uri="{FF2B5EF4-FFF2-40B4-BE49-F238E27FC236}">
                  <a16:creationId xmlns:a16="http://schemas.microsoft.com/office/drawing/2014/main" id="{BA32FA1F-AF9B-4C52-BFDA-22FB2BB03988}"/>
                </a:ext>
              </a:extLst>
            </p:cNvPr>
            <p:cNvCxnSpPr>
              <a:cxnSpLocks/>
            </p:cNvCxnSpPr>
            <p:nvPr/>
          </p:nvCxnSpPr>
          <p:spPr>
            <a:xfrm>
              <a:off x="10032045" y="5282285"/>
              <a:ext cx="353549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sp>
          <p:nvSpPr>
            <p:cNvPr id="1277" name="Rectangle 1276">
              <a:extLst>
                <a:ext uri="{FF2B5EF4-FFF2-40B4-BE49-F238E27FC236}">
                  <a16:creationId xmlns:a16="http://schemas.microsoft.com/office/drawing/2014/main" id="{2B6A8733-D3F6-4A17-A1D7-C1D048B0296C}"/>
                </a:ext>
              </a:extLst>
            </p:cNvPr>
            <p:cNvSpPr/>
            <p:nvPr/>
          </p:nvSpPr>
          <p:spPr>
            <a:xfrm>
              <a:off x="10147619" y="5221085"/>
              <a:ext cx="122400" cy="1224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278" name="Straight Connector 1277">
              <a:extLst>
                <a:ext uri="{FF2B5EF4-FFF2-40B4-BE49-F238E27FC236}">
                  <a16:creationId xmlns:a16="http://schemas.microsoft.com/office/drawing/2014/main" id="{F2238444-2326-40EA-9CBC-C04AC8301E7B}"/>
                </a:ext>
              </a:extLst>
            </p:cNvPr>
            <p:cNvCxnSpPr>
              <a:cxnSpLocks/>
            </p:cNvCxnSpPr>
            <p:nvPr/>
          </p:nvCxnSpPr>
          <p:spPr>
            <a:xfrm>
              <a:off x="10032045" y="5525373"/>
              <a:ext cx="353549" cy="0"/>
            </a:xfrm>
            <a:prstGeom prst="lin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  <p:sp>
          <p:nvSpPr>
            <p:cNvPr id="1279" name="Rectangle 1278">
              <a:extLst>
                <a:ext uri="{FF2B5EF4-FFF2-40B4-BE49-F238E27FC236}">
                  <a16:creationId xmlns:a16="http://schemas.microsoft.com/office/drawing/2014/main" id="{A4ADF8B0-2821-461D-B1F2-B6F8367D047F}"/>
                </a:ext>
              </a:extLst>
            </p:cNvPr>
            <p:cNvSpPr/>
            <p:nvPr/>
          </p:nvSpPr>
          <p:spPr>
            <a:xfrm>
              <a:off x="10147619" y="5464173"/>
              <a:ext cx="122400" cy="1224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1109" name="Straight Connector 1108">
            <a:extLst>
              <a:ext uri="{FF2B5EF4-FFF2-40B4-BE49-F238E27FC236}">
                <a16:creationId xmlns:a16="http://schemas.microsoft.com/office/drawing/2014/main" id="{2DFE8A5A-C641-488F-B044-591D62A746D9}"/>
              </a:ext>
            </a:extLst>
          </p:cNvPr>
          <p:cNvCxnSpPr>
            <a:cxnSpLocks/>
          </p:cNvCxnSpPr>
          <p:nvPr/>
        </p:nvCxnSpPr>
        <p:spPr>
          <a:xfrm>
            <a:off x="8114299" y="2100004"/>
            <a:ext cx="0" cy="3736213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dash"/>
            <a:miter lim="800000"/>
          </a:ln>
          <a:effectLst/>
        </p:spPr>
      </p:cxnSp>
      <p:cxnSp>
        <p:nvCxnSpPr>
          <p:cNvPr id="1110" name="Straight Connector 1109">
            <a:extLst>
              <a:ext uri="{FF2B5EF4-FFF2-40B4-BE49-F238E27FC236}">
                <a16:creationId xmlns:a16="http://schemas.microsoft.com/office/drawing/2014/main" id="{59032325-8BB1-47C9-8D97-391AC4CC8D47}"/>
              </a:ext>
            </a:extLst>
          </p:cNvPr>
          <p:cNvCxnSpPr>
            <a:cxnSpLocks/>
          </p:cNvCxnSpPr>
          <p:nvPr/>
        </p:nvCxnSpPr>
        <p:spPr>
          <a:xfrm flipH="1">
            <a:off x="4526298" y="5836216"/>
            <a:ext cx="6632342" cy="0"/>
          </a:xfrm>
          <a:prstGeom prst="line">
            <a:avLst/>
          </a:prstGeom>
          <a:noFill/>
          <a:ln w="19050" cap="sq" cmpd="sng" algn="ctr">
            <a:solidFill>
              <a:schemeClr val="tx2"/>
            </a:solidFill>
            <a:prstDash val="solid"/>
            <a:miter lim="800000"/>
          </a:ln>
          <a:effectLst/>
        </p:spPr>
      </p:cxnSp>
      <p:cxnSp>
        <p:nvCxnSpPr>
          <p:cNvPr id="1111" name="Straight Connector 1110">
            <a:extLst>
              <a:ext uri="{FF2B5EF4-FFF2-40B4-BE49-F238E27FC236}">
                <a16:creationId xmlns:a16="http://schemas.microsoft.com/office/drawing/2014/main" id="{8BA2E4C9-9E60-49ED-94AE-9EBE94A29468}"/>
              </a:ext>
            </a:extLst>
          </p:cNvPr>
          <p:cNvCxnSpPr>
            <a:cxnSpLocks/>
          </p:cNvCxnSpPr>
          <p:nvPr/>
        </p:nvCxnSpPr>
        <p:spPr>
          <a:xfrm>
            <a:off x="7867845" y="5836216"/>
            <a:ext cx="0" cy="82531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miter lim="800000"/>
          </a:ln>
          <a:effectLst/>
        </p:spPr>
      </p:cxnSp>
      <p:cxnSp>
        <p:nvCxnSpPr>
          <p:cNvPr id="1112" name="Straight Connector 1111">
            <a:extLst>
              <a:ext uri="{FF2B5EF4-FFF2-40B4-BE49-F238E27FC236}">
                <a16:creationId xmlns:a16="http://schemas.microsoft.com/office/drawing/2014/main" id="{B744367C-4409-49F2-AF0E-8230DD3A6E23}"/>
              </a:ext>
            </a:extLst>
          </p:cNvPr>
          <p:cNvCxnSpPr>
            <a:cxnSpLocks/>
          </p:cNvCxnSpPr>
          <p:nvPr/>
        </p:nvCxnSpPr>
        <p:spPr>
          <a:xfrm>
            <a:off x="8114299" y="5836216"/>
            <a:ext cx="0" cy="82531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miter lim="800000"/>
          </a:ln>
          <a:effectLst/>
        </p:spPr>
      </p:cxnSp>
      <p:cxnSp>
        <p:nvCxnSpPr>
          <p:cNvPr id="1113" name="Straight Connector 1112">
            <a:extLst>
              <a:ext uri="{FF2B5EF4-FFF2-40B4-BE49-F238E27FC236}">
                <a16:creationId xmlns:a16="http://schemas.microsoft.com/office/drawing/2014/main" id="{53D90FDC-C7A3-4F1E-9862-BDA0C37A6F25}"/>
              </a:ext>
            </a:extLst>
          </p:cNvPr>
          <p:cNvCxnSpPr>
            <a:cxnSpLocks/>
          </p:cNvCxnSpPr>
          <p:nvPr/>
        </p:nvCxnSpPr>
        <p:spPr>
          <a:xfrm>
            <a:off x="9004632" y="5836216"/>
            <a:ext cx="0" cy="82531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miter lim="800000"/>
          </a:ln>
          <a:effectLst/>
        </p:spPr>
      </p:cxnSp>
      <p:cxnSp>
        <p:nvCxnSpPr>
          <p:cNvPr id="1114" name="Straight Connector 1113">
            <a:extLst>
              <a:ext uri="{FF2B5EF4-FFF2-40B4-BE49-F238E27FC236}">
                <a16:creationId xmlns:a16="http://schemas.microsoft.com/office/drawing/2014/main" id="{632F5522-93E2-4000-B94B-E47688A17FE3}"/>
              </a:ext>
            </a:extLst>
          </p:cNvPr>
          <p:cNvCxnSpPr>
            <a:cxnSpLocks/>
          </p:cNvCxnSpPr>
          <p:nvPr/>
        </p:nvCxnSpPr>
        <p:spPr>
          <a:xfrm>
            <a:off x="9630448" y="5836216"/>
            <a:ext cx="0" cy="82531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miter lim="800000"/>
          </a:ln>
          <a:effectLst/>
        </p:spPr>
      </p:cxnSp>
      <p:cxnSp>
        <p:nvCxnSpPr>
          <p:cNvPr id="1115" name="Straight Connector 1114">
            <a:extLst>
              <a:ext uri="{FF2B5EF4-FFF2-40B4-BE49-F238E27FC236}">
                <a16:creationId xmlns:a16="http://schemas.microsoft.com/office/drawing/2014/main" id="{26F70207-913A-4C8B-931B-E692C824218F}"/>
              </a:ext>
            </a:extLst>
          </p:cNvPr>
          <p:cNvCxnSpPr>
            <a:cxnSpLocks/>
          </p:cNvCxnSpPr>
          <p:nvPr/>
        </p:nvCxnSpPr>
        <p:spPr>
          <a:xfrm>
            <a:off x="10136906" y="5836216"/>
            <a:ext cx="0" cy="82531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miter lim="800000"/>
          </a:ln>
          <a:effectLst/>
        </p:spPr>
      </p:cxnSp>
      <p:cxnSp>
        <p:nvCxnSpPr>
          <p:cNvPr id="1116" name="Straight Connector 1115">
            <a:extLst>
              <a:ext uri="{FF2B5EF4-FFF2-40B4-BE49-F238E27FC236}">
                <a16:creationId xmlns:a16="http://schemas.microsoft.com/office/drawing/2014/main" id="{AA56819C-737C-432B-AEE4-2E344BF27AE1}"/>
              </a:ext>
            </a:extLst>
          </p:cNvPr>
          <p:cNvCxnSpPr>
            <a:cxnSpLocks/>
          </p:cNvCxnSpPr>
          <p:nvPr/>
        </p:nvCxnSpPr>
        <p:spPr>
          <a:xfrm>
            <a:off x="10540136" y="5836216"/>
            <a:ext cx="0" cy="82531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miter lim="800000"/>
          </a:ln>
          <a:effectLst/>
        </p:spPr>
      </p:cxnSp>
      <p:cxnSp>
        <p:nvCxnSpPr>
          <p:cNvPr id="1117" name="Straight Connector 1116">
            <a:extLst>
              <a:ext uri="{FF2B5EF4-FFF2-40B4-BE49-F238E27FC236}">
                <a16:creationId xmlns:a16="http://schemas.microsoft.com/office/drawing/2014/main" id="{A92B6A87-69B4-4CCC-8187-27AADC630DCF}"/>
              </a:ext>
            </a:extLst>
          </p:cNvPr>
          <p:cNvCxnSpPr>
            <a:cxnSpLocks/>
          </p:cNvCxnSpPr>
          <p:nvPr/>
        </p:nvCxnSpPr>
        <p:spPr>
          <a:xfrm>
            <a:off x="10869173" y="5836216"/>
            <a:ext cx="0" cy="82531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miter lim="800000"/>
          </a:ln>
          <a:effectLst/>
        </p:spPr>
      </p:cxnSp>
      <p:cxnSp>
        <p:nvCxnSpPr>
          <p:cNvPr id="1118" name="Straight Connector 1117">
            <a:extLst>
              <a:ext uri="{FF2B5EF4-FFF2-40B4-BE49-F238E27FC236}">
                <a16:creationId xmlns:a16="http://schemas.microsoft.com/office/drawing/2014/main" id="{4EABAD33-2A80-4ACB-B54A-9820EDCCEA98}"/>
              </a:ext>
            </a:extLst>
          </p:cNvPr>
          <p:cNvCxnSpPr>
            <a:cxnSpLocks/>
          </p:cNvCxnSpPr>
          <p:nvPr/>
        </p:nvCxnSpPr>
        <p:spPr>
          <a:xfrm>
            <a:off x="11158640" y="5836216"/>
            <a:ext cx="0" cy="82531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miter lim="800000"/>
          </a:ln>
          <a:effectLst/>
        </p:spPr>
      </p:cxnSp>
      <p:sp>
        <p:nvSpPr>
          <p:cNvPr id="1119" name="TextBox 1118">
            <a:extLst>
              <a:ext uri="{FF2B5EF4-FFF2-40B4-BE49-F238E27FC236}">
                <a16:creationId xmlns:a16="http://schemas.microsoft.com/office/drawing/2014/main" id="{74937230-44E2-4347-9359-D8B537114056}"/>
              </a:ext>
            </a:extLst>
          </p:cNvPr>
          <p:cNvSpPr txBox="1"/>
          <p:nvPr/>
        </p:nvSpPr>
        <p:spPr>
          <a:xfrm>
            <a:off x="7689625" y="5916576"/>
            <a:ext cx="361295" cy="1972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0.9</a:t>
            </a:r>
          </a:p>
        </p:txBody>
      </p:sp>
      <p:sp>
        <p:nvSpPr>
          <p:cNvPr id="1120" name="TextBox 1119">
            <a:extLst>
              <a:ext uri="{FF2B5EF4-FFF2-40B4-BE49-F238E27FC236}">
                <a16:creationId xmlns:a16="http://schemas.microsoft.com/office/drawing/2014/main" id="{F4E85776-EBA9-4192-AD7A-34BC69EB99BC}"/>
              </a:ext>
            </a:extLst>
          </p:cNvPr>
          <p:cNvSpPr txBox="1"/>
          <p:nvPr/>
        </p:nvSpPr>
        <p:spPr>
          <a:xfrm>
            <a:off x="7941033" y="5916576"/>
            <a:ext cx="361295" cy="1972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1.0</a:t>
            </a:r>
          </a:p>
        </p:txBody>
      </p:sp>
      <p:sp>
        <p:nvSpPr>
          <p:cNvPr id="1121" name="TextBox 1120">
            <a:extLst>
              <a:ext uri="{FF2B5EF4-FFF2-40B4-BE49-F238E27FC236}">
                <a16:creationId xmlns:a16="http://schemas.microsoft.com/office/drawing/2014/main" id="{5AD66E7B-C009-45C8-AAC4-00C3AAC82734}"/>
              </a:ext>
            </a:extLst>
          </p:cNvPr>
          <p:cNvSpPr txBox="1"/>
          <p:nvPr/>
        </p:nvSpPr>
        <p:spPr>
          <a:xfrm>
            <a:off x="8822887" y="5916576"/>
            <a:ext cx="361295" cy="1972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1.5</a:t>
            </a:r>
          </a:p>
        </p:txBody>
      </p:sp>
      <p:sp>
        <p:nvSpPr>
          <p:cNvPr id="1122" name="TextBox 1121">
            <a:extLst>
              <a:ext uri="{FF2B5EF4-FFF2-40B4-BE49-F238E27FC236}">
                <a16:creationId xmlns:a16="http://schemas.microsoft.com/office/drawing/2014/main" id="{59D8CA26-4D56-469D-B483-93F8F7258590}"/>
              </a:ext>
            </a:extLst>
          </p:cNvPr>
          <p:cNvSpPr txBox="1"/>
          <p:nvPr/>
        </p:nvSpPr>
        <p:spPr>
          <a:xfrm>
            <a:off x="9450875" y="5916576"/>
            <a:ext cx="361295" cy="1972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2.0</a:t>
            </a:r>
          </a:p>
        </p:txBody>
      </p:sp>
      <p:sp>
        <p:nvSpPr>
          <p:cNvPr id="1123" name="TextBox 1122">
            <a:extLst>
              <a:ext uri="{FF2B5EF4-FFF2-40B4-BE49-F238E27FC236}">
                <a16:creationId xmlns:a16="http://schemas.microsoft.com/office/drawing/2014/main" id="{F2BC3ED0-37B4-4541-9518-C5B3F771635A}"/>
              </a:ext>
            </a:extLst>
          </p:cNvPr>
          <p:cNvSpPr txBox="1"/>
          <p:nvPr/>
        </p:nvSpPr>
        <p:spPr>
          <a:xfrm>
            <a:off x="9958410" y="5916576"/>
            <a:ext cx="361295" cy="1972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2.5</a:t>
            </a:r>
          </a:p>
        </p:txBody>
      </p:sp>
      <p:sp>
        <p:nvSpPr>
          <p:cNvPr id="1124" name="TextBox 1123">
            <a:extLst>
              <a:ext uri="{FF2B5EF4-FFF2-40B4-BE49-F238E27FC236}">
                <a16:creationId xmlns:a16="http://schemas.microsoft.com/office/drawing/2014/main" id="{3E06CB35-F5DF-4635-BC57-C2E50C5E64C8}"/>
              </a:ext>
            </a:extLst>
          </p:cNvPr>
          <p:cNvSpPr txBox="1"/>
          <p:nvPr/>
        </p:nvSpPr>
        <p:spPr>
          <a:xfrm>
            <a:off x="10362715" y="5916576"/>
            <a:ext cx="361295" cy="1972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3.0</a:t>
            </a:r>
          </a:p>
        </p:txBody>
      </p:sp>
      <p:sp>
        <p:nvSpPr>
          <p:cNvPr id="1125" name="TextBox 1124">
            <a:extLst>
              <a:ext uri="{FF2B5EF4-FFF2-40B4-BE49-F238E27FC236}">
                <a16:creationId xmlns:a16="http://schemas.microsoft.com/office/drawing/2014/main" id="{3D8CABFC-51EB-486E-AB5E-88E329EFB1C5}"/>
              </a:ext>
            </a:extLst>
          </p:cNvPr>
          <p:cNvSpPr txBox="1"/>
          <p:nvPr/>
        </p:nvSpPr>
        <p:spPr>
          <a:xfrm>
            <a:off x="10698203" y="5916576"/>
            <a:ext cx="361295" cy="1972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3.5</a:t>
            </a:r>
          </a:p>
        </p:txBody>
      </p:sp>
      <p:sp>
        <p:nvSpPr>
          <p:cNvPr id="1126" name="TextBox 1125">
            <a:extLst>
              <a:ext uri="{FF2B5EF4-FFF2-40B4-BE49-F238E27FC236}">
                <a16:creationId xmlns:a16="http://schemas.microsoft.com/office/drawing/2014/main" id="{A3408B81-BA56-4F03-A805-C62C682472AA}"/>
              </a:ext>
            </a:extLst>
          </p:cNvPr>
          <p:cNvSpPr txBox="1"/>
          <p:nvPr/>
        </p:nvSpPr>
        <p:spPr>
          <a:xfrm>
            <a:off x="10994982" y="5916576"/>
            <a:ext cx="361295" cy="1972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4.0</a:t>
            </a:r>
          </a:p>
        </p:txBody>
      </p:sp>
      <p:cxnSp>
        <p:nvCxnSpPr>
          <p:cNvPr id="1254" name="Straight Connector 1253">
            <a:extLst>
              <a:ext uri="{FF2B5EF4-FFF2-40B4-BE49-F238E27FC236}">
                <a16:creationId xmlns:a16="http://schemas.microsoft.com/office/drawing/2014/main" id="{0DB7896C-7636-4BDF-A033-D5D43469B5FF}"/>
              </a:ext>
            </a:extLst>
          </p:cNvPr>
          <p:cNvCxnSpPr>
            <a:cxnSpLocks/>
          </p:cNvCxnSpPr>
          <p:nvPr/>
        </p:nvCxnSpPr>
        <p:spPr>
          <a:xfrm>
            <a:off x="8563981" y="2160549"/>
            <a:ext cx="1712925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</a:ln>
          <a:effectLst/>
        </p:spPr>
      </p:cxnSp>
      <p:sp>
        <p:nvSpPr>
          <p:cNvPr id="1255" name="Rectangle 1254">
            <a:extLst>
              <a:ext uri="{FF2B5EF4-FFF2-40B4-BE49-F238E27FC236}">
                <a16:creationId xmlns:a16="http://schemas.microsoft.com/office/drawing/2014/main" id="{17ED7914-8235-42BE-8D58-13F997F078E6}"/>
              </a:ext>
            </a:extLst>
          </p:cNvPr>
          <p:cNvSpPr/>
          <p:nvPr/>
        </p:nvSpPr>
        <p:spPr>
          <a:xfrm>
            <a:off x="9366904" y="2100004"/>
            <a:ext cx="122400" cy="1224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56" name="Straight Connector 1255">
            <a:extLst>
              <a:ext uri="{FF2B5EF4-FFF2-40B4-BE49-F238E27FC236}">
                <a16:creationId xmlns:a16="http://schemas.microsoft.com/office/drawing/2014/main" id="{0607C884-9499-4A30-9198-695595F7D7C7}"/>
              </a:ext>
            </a:extLst>
          </p:cNvPr>
          <p:cNvCxnSpPr>
            <a:cxnSpLocks/>
          </p:cNvCxnSpPr>
          <p:nvPr/>
        </p:nvCxnSpPr>
        <p:spPr>
          <a:xfrm>
            <a:off x="8625272" y="2230742"/>
            <a:ext cx="1796797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</a:ln>
          <a:effectLst/>
        </p:spPr>
      </p:cxnSp>
      <p:sp>
        <p:nvSpPr>
          <p:cNvPr id="1257" name="Rectangle 1256">
            <a:extLst>
              <a:ext uri="{FF2B5EF4-FFF2-40B4-BE49-F238E27FC236}">
                <a16:creationId xmlns:a16="http://schemas.microsoft.com/office/drawing/2014/main" id="{759EAC97-0D2D-4ED8-910F-032174508196}"/>
              </a:ext>
            </a:extLst>
          </p:cNvPr>
          <p:cNvSpPr/>
          <p:nvPr/>
        </p:nvSpPr>
        <p:spPr>
          <a:xfrm>
            <a:off x="9456438" y="2170197"/>
            <a:ext cx="122400" cy="1224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50" name="Straight Connector 1249">
            <a:extLst>
              <a:ext uri="{FF2B5EF4-FFF2-40B4-BE49-F238E27FC236}">
                <a16:creationId xmlns:a16="http://schemas.microsoft.com/office/drawing/2014/main" id="{CC511585-44F1-4DD1-8A37-95D9A6FE3A15}"/>
              </a:ext>
            </a:extLst>
          </p:cNvPr>
          <p:cNvCxnSpPr>
            <a:cxnSpLocks/>
          </p:cNvCxnSpPr>
          <p:nvPr/>
        </p:nvCxnSpPr>
        <p:spPr>
          <a:xfrm>
            <a:off x="7654293" y="2337549"/>
            <a:ext cx="1209693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</a:ln>
          <a:effectLst/>
        </p:spPr>
      </p:cxnSp>
      <p:sp>
        <p:nvSpPr>
          <p:cNvPr id="1251" name="Rectangle 1250">
            <a:extLst>
              <a:ext uri="{FF2B5EF4-FFF2-40B4-BE49-F238E27FC236}">
                <a16:creationId xmlns:a16="http://schemas.microsoft.com/office/drawing/2014/main" id="{F1ACDF23-9664-4CC3-9784-1A9E37DBF4C9}"/>
              </a:ext>
            </a:extLst>
          </p:cNvPr>
          <p:cNvSpPr/>
          <p:nvPr/>
        </p:nvSpPr>
        <p:spPr>
          <a:xfrm>
            <a:off x="8202374" y="2277004"/>
            <a:ext cx="122400" cy="1224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52" name="Straight Connector 1251">
            <a:extLst>
              <a:ext uri="{FF2B5EF4-FFF2-40B4-BE49-F238E27FC236}">
                <a16:creationId xmlns:a16="http://schemas.microsoft.com/office/drawing/2014/main" id="{D71AA68E-CD21-4A87-95A5-879A2ED21932}"/>
              </a:ext>
            </a:extLst>
          </p:cNvPr>
          <p:cNvCxnSpPr>
            <a:cxnSpLocks/>
          </p:cNvCxnSpPr>
          <p:nvPr/>
        </p:nvCxnSpPr>
        <p:spPr>
          <a:xfrm>
            <a:off x="7702681" y="2407742"/>
            <a:ext cx="1312919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</a:ln>
          <a:effectLst/>
        </p:spPr>
      </p:cxnSp>
      <p:sp>
        <p:nvSpPr>
          <p:cNvPr id="1253" name="Rectangle 1252">
            <a:extLst>
              <a:ext uri="{FF2B5EF4-FFF2-40B4-BE49-F238E27FC236}">
                <a16:creationId xmlns:a16="http://schemas.microsoft.com/office/drawing/2014/main" id="{DDE8D825-9F12-4D6E-B343-4889957D868E}"/>
              </a:ext>
            </a:extLst>
          </p:cNvPr>
          <p:cNvSpPr/>
          <p:nvPr/>
        </p:nvSpPr>
        <p:spPr>
          <a:xfrm>
            <a:off x="8298359" y="2347197"/>
            <a:ext cx="122400" cy="1224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46" name="Straight Connector 1245">
            <a:extLst>
              <a:ext uri="{FF2B5EF4-FFF2-40B4-BE49-F238E27FC236}">
                <a16:creationId xmlns:a16="http://schemas.microsoft.com/office/drawing/2014/main" id="{3C0CA1D0-9C7B-4DBE-8862-4C8828DFA7F0}"/>
              </a:ext>
            </a:extLst>
          </p:cNvPr>
          <p:cNvCxnSpPr>
            <a:cxnSpLocks/>
          </p:cNvCxnSpPr>
          <p:nvPr/>
        </p:nvCxnSpPr>
        <p:spPr>
          <a:xfrm>
            <a:off x="8222042" y="2499292"/>
            <a:ext cx="980658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</a:ln>
          <a:effectLst/>
        </p:spPr>
      </p:cxnSp>
      <p:sp>
        <p:nvSpPr>
          <p:cNvPr id="1247" name="Rectangle 1246">
            <a:extLst>
              <a:ext uri="{FF2B5EF4-FFF2-40B4-BE49-F238E27FC236}">
                <a16:creationId xmlns:a16="http://schemas.microsoft.com/office/drawing/2014/main" id="{2E90917A-4799-415D-A85D-5FDBF1D9A7C2}"/>
              </a:ext>
            </a:extLst>
          </p:cNvPr>
          <p:cNvSpPr/>
          <p:nvPr/>
        </p:nvSpPr>
        <p:spPr>
          <a:xfrm>
            <a:off x="8660445" y="2438747"/>
            <a:ext cx="122400" cy="1224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48" name="Straight Connector 1247">
            <a:extLst>
              <a:ext uri="{FF2B5EF4-FFF2-40B4-BE49-F238E27FC236}">
                <a16:creationId xmlns:a16="http://schemas.microsoft.com/office/drawing/2014/main" id="{412F1D73-0B42-4ADA-BF4C-996DECE761E5}"/>
              </a:ext>
            </a:extLst>
          </p:cNvPr>
          <p:cNvCxnSpPr>
            <a:cxnSpLocks/>
          </p:cNvCxnSpPr>
          <p:nvPr/>
        </p:nvCxnSpPr>
        <p:spPr>
          <a:xfrm>
            <a:off x="8043909" y="2569485"/>
            <a:ext cx="1078145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</a:ln>
          <a:effectLst/>
        </p:spPr>
      </p:cxnSp>
      <p:sp>
        <p:nvSpPr>
          <p:cNvPr id="1249" name="Rectangle 1248">
            <a:extLst>
              <a:ext uri="{FF2B5EF4-FFF2-40B4-BE49-F238E27FC236}">
                <a16:creationId xmlns:a16="http://schemas.microsoft.com/office/drawing/2014/main" id="{B16C6682-F906-46E3-96EA-C894D400044A}"/>
              </a:ext>
            </a:extLst>
          </p:cNvPr>
          <p:cNvSpPr/>
          <p:nvPr/>
        </p:nvSpPr>
        <p:spPr>
          <a:xfrm>
            <a:off x="8527846" y="2508940"/>
            <a:ext cx="122400" cy="1224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42" name="Straight Connector 1241">
            <a:extLst>
              <a:ext uri="{FF2B5EF4-FFF2-40B4-BE49-F238E27FC236}">
                <a16:creationId xmlns:a16="http://schemas.microsoft.com/office/drawing/2014/main" id="{F497B381-39E3-4574-84FF-9EC1E7284886}"/>
              </a:ext>
            </a:extLst>
          </p:cNvPr>
          <p:cNvCxnSpPr>
            <a:cxnSpLocks/>
          </p:cNvCxnSpPr>
          <p:nvPr/>
        </p:nvCxnSpPr>
        <p:spPr>
          <a:xfrm>
            <a:off x="8347852" y="2691552"/>
            <a:ext cx="477424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</a:ln>
          <a:effectLst/>
        </p:spPr>
      </p:cxnSp>
      <p:sp>
        <p:nvSpPr>
          <p:cNvPr id="1243" name="Rectangle 1242">
            <a:extLst>
              <a:ext uri="{FF2B5EF4-FFF2-40B4-BE49-F238E27FC236}">
                <a16:creationId xmlns:a16="http://schemas.microsoft.com/office/drawing/2014/main" id="{2AA05C21-62EC-4B57-A86E-2449FE27F5C2}"/>
              </a:ext>
            </a:extLst>
          </p:cNvPr>
          <p:cNvSpPr/>
          <p:nvPr/>
        </p:nvSpPr>
        <p:spPr>
          <a:xfrm>
            <a:off x="8526522" y="2631007"/>
            <a:ext cx="122400" cy="1224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44" name="Straight Connector 1243">
            <a:extLst>
              <a:ext uri="{FF2B5EF4-FFF2-40B4-BE49-F238E27FC236}">
                <a16:creationId xmlns:a16="http://schemas.microsoft.com/office/drawing/2014/main" id="{4E863A1E-FCBD-47E2-AE35-3541398195A3}"/>
              </a:ext>
            </a:extLst>
          </p:cNvPr>
          <p:cNvCxnSpPr>
            <a:cxnSpLocks/>
          </p:cNvCxnSpPr>
          <p:nvPr/>
        </p:nvCxnSpPr>
        <p:spPr>
          <a:xfrm>
            <a:off x="8354303" y="2761745"/>
            <a:ext cx="474199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</a:ln>
          <a:effectLst/>
        </p:spPr>
      </p:cxnSp>
      <p:sp>
        <p:nvSpPr>
          <p:cNvPr id="1245" name="Rectangle 1244">
            <a:extLst>
              <a:ext uri="{FF2B5EF4-FFF2-40B4-BE49-F238E27FC236}">
                <a16:creationId xmlns:a16="http://schemas.microsoft.com/office/drawing/2014/main" id="{36B0693E-847B-468B-94B7-F304AE60A36E}"/>
              </a:ext>
            </a:extLst>
          </p:cNvPr>
          <p:cNvSpPr/>
          <p:nvPr/>
        </p:nvSpPr>
        <p:spPr>
          <a:xfrm>
            <a:off x="8527847" y="2701200"/>
            <a:ext cx="122400" cy="1224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0" name="Rectangle 1239">
            <a:extLst>
              <a:ext uri="{FF2B5EF4-FFF2-40B4-BE49-F238E27FC236}">
                <a16:creationId xmlns:a16="http://schemas.microsoft.com/office/drawing/2014/main" id="{4E2F89D2-79B9-40E7-93FF-06F946414927}"/>
              </a:ext>
            </a:extLst>
          </p:cNvPr>
          <p:cNvSpPr/>
          <p:nvPr/>
        </p:nvSpPr>
        <p:spPr>
          <a:xfrm>
            <a:off x="8039418" y="2759179"/>
            <a:ext cx="122400" cy="1224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1" name="Rectangle 1240">
            <a:extLst>
              <a:ext uri="{FF2B5EF4-FFF2-40B4-BE49-F238E27FC236}">
                <a16:creationId xmlns:a16="http://schemas.microsoft.com/office/drawing/2014/main" id="{93CA64A4-8391-4985-92B3-1D8964599D57}"/>
              </a:ext>
            </a:extLst>
          </p:cNvPr>
          <p:cNvSpPr/>
          <p:nvPr/>
        </p:nvSpPr>
        <p:spPr>
          <a:xfrm>
            <a:off x="8040743" y="2829372"/>
            <a:ext cx="122400" cy="1224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36" name="Straight Connector 1235">
            <a:extLst>
              <a:ext uri="{FF2B5EF4-FFF2-40B4-BE49-F238E27FC236}">
                <a16:creationId xmlns:a16="http://schemas.microsoft.com/office/drawing/2014/main" id="{00C4D145-87C8-4489-B0AB-8FB3FE44C70C}"/>
              </a:ext>
            </a:extLst>
          </p:cNvPr>
          <p:cNvCxnSpPr>
            <a:cxnSpLocks/>
          </p:cNvCxnSpPr>
          <p:nvPr/>
        </p:nvCxnSpPr>
        <p:spPr>
          <a:xfrm>
            <a:off x="9888516" y="3146260"/>
            <a:ext cx="1120659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</a:ln>
          <a:effectLst/>
        </p:spPr>
      </p:cxnSp>
      <p:sp>
        <p:nvSpPr>
          <p:cNvPr id="1237" name="Rectangle 1236">
            <a:extLst>
              <a:ext uri="{FF2B5EF4-FFF2-40B4-BE49-F238E27FC236}">
                <a16:creationId xmlns:a16="http://schemas.microsoft.com/office/drawing/2014/main" id="{B8D7B84A-2AAA-49BD-8B77-C521D4E2CD6E}"/>
              </a:ext>
            </a:extLst>
          </p:cNvPr>
          <p:cNvSpPr/>
          <p:nvPr/>
        </p:nvSpPr>
        <p:spPr>
          <a:xfrm>
            <a:off x="10395951" y="3085715"/>
            <a:ext cx="122400" cy="1224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38" name="Straight Connector 1237">
            <a:extLst>
              <a:ext uri="{FF2B5EF4-FFF2-40B4-BE49-F238E27FC236}">
                <a16:creationId xmlns:a16="http://schemas.microsoft.com/office/drawing/2014/main" id="{5B543293-AD0B-4AEF-B857-1C7530996251}"/>
              </a:ext>
            </a:extLst>
          </p:cNvPr>
          <p:cNvCxnSpPr>
            <a:cxnSpLocks/>
          </p:cNvCxnSpPr>
          <p:nvPr/>
        </p:nvCxnSpPr>
        <p:spPr>
          <a:xfrm>
            <a:off x="9905223" y="3216453"/>
            <a:ext cx="945885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</a:ln>
          <a:effectLst/>
        </p:spPr>
      </p:cxnSp>
      <p:sp>
        <p:nvSpPr>
          <p:cNvPr id="1239" name="Rectangle 1238">
            <a:extLst>
              <a:ext uri="{FF2B5EF4-FFF2-40B4-BE49-F238E27FC236}">
                <a16:creationId xmlns:a16="http://schemas.microsoft.com/office/drawing/2014/main" id="{D6DAFB43-8F0F-439C-85CD-547D73986C41}"/>
              </a:ext>
            </a:extLst>
          </p:cNvPr>
          <p:cNvSpPr/>
          <p:nvPr/>
        </p:nvSpPr>
        <p:spPr>
          <a:xfrm>
            <a:off x="10337545" y="3155908"/>
            <a:ext cx="122400" cy="1224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32" name="Straight Connector 1231">
            <a:extLst>
              <a:ext uri="{FF2B5EF4-FFF2-40B4-BE49-F238E27FC236}">
                <a16:creationId xmlns:a16="http://schemas.microsoft.com/office/drawing/2014/main" id="{E0698EEE-726A-439E-92D6-0F3E5D1A0DD6}"/>
              </a:ext>
            </a:extLst>
          </p:cNvPr>
          <p:cNvCxnSpPr>
            <a:cxnSpLocks/>
          </p:cNvCxnSpPr>
          <p:nvPr/>
        </p:nvCxnSpPr>
        <p:spPr>
          <a:xfrm>
            <a:off x="8885278" y="3301898"/>
            <a:ext cx="2010991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</a:ln>
          <a:effectLst/>
        </p:spPr>
      </p:cxnSp>
      <p:sp>
        <p:nvSpPr>
          <p:cNvPr id="1233" name="Rectangle 1232">
            <a:extLst>
              <a:ext uri="{FF2B5EF4-FFF2-40B4-BE49-F238E27FC236}">
                <a16:creationId xmlns:a16="http://schemas.microsoft.com/office/drawing/2014/main" id="{EEDF1A3B-3BA5-4637-BFA6-1196887DAF20}"/>
              </a:ext>
            </a:extLst>
          </p:cNvPr>
          <p:cNvSpPr/>
          <p:nvPr/>
        </p:nvSpPr>
        <p:spPr>
          <a:xfrm>
            <a:off x="9821750" y="3241353"/>
            <a:ext cx="122400" cy="1224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34" name="Straight Connector 1233">
            <a:extLst>
              <a:ext uri="{FF2B5EF4-FFF2-40B4-BE49-F238E27FC236}">
                <a16:creationId xmlns:a16="http://schemas.microsoft.com/office/drawing/2014/main" id="{1A87E1F8-6222-4899-ABA1-DD58B39D51CF}"/>
              </a:ext>
            </a:extLst>
          </p:cNvPr>
          <p:cNvCxnSpPr>
            <a:cxnSpLocks/>
          </p:cNvCxnSpPr>
          <p:nvPr/>
        </p:nvCxnSpPr>
        <p:spPr>
          <a:xfrm>
            <a:off x="9153602" y="3372091"/>
            <a:ext cx="1732989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</a:ln>
          <a:effectLst/>
        </p:spPr>
      </p:cxnSp>
      <p:sp>
        <p:nvSpPr>
          <p:cNvPr id="1235" name="Rectangle 1234">
            <a:extLst>
              <a:ext uri="{FF2B5EF4-FFF2-40B4-BE49-F238E27FC236}">
                <a16:creationId xmlns:a16="http://schemas.microsoft.com/office/drawing/2014/main" id="{697DCC05-E09D-4839-BD32-1A01338C11C5}"/>
              </a:ext>
            </a:extLst>
          </p:cNvPr>
          <p:cNvSpPr/>
          <p:nvPr/>
        </p:nvSpPr>
        <p:spPr>
          <a:xfrm>
            <a:off x="9966404" y="3311546"/>
            <a:ext cx="122400" cy="1224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28" name="Straight Connector 1227">
            <a:extLst>
              <a:ext uri="{FF2B5EF4-FFF2-40B4-BE49-F238E27FC236}">
                <a16:creationId xmlns:a16="http://schemas.microsoft.com/office/drawing/2014/main" id="{3E3181E3-2EED-44EC-A05A-87C68CE2E6B1}"/>
              </a:ext>
            </a:extLst>
          </p:cNvPr>
          <p:cNvCxnSpPr>
            <a:cxnSpLocks/>
          </p:cNvCxnSpPr>
          <p:nvPr/>
        </p:nvCxnSpPr>
        <p:spPr>
          <a:xfrm>
            <a:off x="9084593" y="3481952"/>
            <a:ext cx="740695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</a:ln>
          <a:effectLst/>
        </p:spPr>
      </p:cxnSp>
      <p:sp>
        <p:nvSpPr>
          <p:cNvPr id="1229" name="Rectangle 1228">
            <a:extLst>
              <a:ext uri="{FF2B5EF4-FFF2-40B4-BE49-F238E27FC236}">
                <a16:creationId xmlns:a16="http://schemas.microsoft.com/office/drawing/2014/main" id="{000E2EE6-9AFD-4A7F-ACC7-D74831589F7E}"/>
              </a:ext>
            </a:extLst>
          </p:cNvPr>
          <p:cNvSpPr/>
          <p:nvPr/>
        </p:nvSpPr>
        <p:spPr>
          <a:xfrm>
            <a:off x="9395369" y="3421407"/>
            <a:ext cx="122400" cy="1224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30" name="Straight Connector 1229">
            <a:extLst>
              <a:ext uri="{FF2B5EF4-FFF2-40B4-BE49-F238E27FC236}">
                <a16:creationId xmlns:a16="http://schemas.microsoft.com/office/drawing/2014/main" id="{386D0B44-8A82-422B-86D1-BF77384583C7}"/>
              </a:ext>
            </a:extLst>
          </p:cNvPr>
          <p:cNvCxnSpPr>
            <a:cxnSpLocks/>
          </p:cNvCxnSpPr>
          <p:nvPr/>
        </p:nvCxnSpPr>
        <p:spPr>
          <a:xfrm>
            <a:off x="9354315" y="3552145"/>
            <a:ext cx="706459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</a:ln>
          <a:effectLst/>
        </p:spPr>
      </p:cxnSp>
      <p:sp>
        <p:nvSpPr>
          <p:cNvPr id="1231" name="Rectangle 1230">
            <a:extLst>
              <a:ext uri="{FF2B5EF4-FFF2-40B4-BE49-F238E27FC236}">
                <a16:creationId xmlns:a16="http://schemas.microsoft.com/office/drawing/2014/main" id="{18077787-B11A-413E-8631-98E23F750990}"/>
              </a:ext>
            </a:extLst>
          </p:cNvPr>
          <p:cNvSpPr/>
          <p:nvPr/>
        </p:nvSpPr>
        <p:spPr>
          <a:xfrm>
            <a:off x="9653497" y="3491600"/>
            <a:ext cx="122400" cy="1224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24" name="Straight Connector 1223">
            <a:extLst>
              <a:ext uri="{FF2B5EF4-FFF2-40B4-BE49-F238E27FC236}">
                <a16:creationId xmlns:a16="http://schemas.microsoft.com/office/drawing/2014/main" id="{2208742A-03A5-4461-A3D9-B34C91F85218}"/>
              </a:ext>
            </a:extLst>
          </p:cNvPr>
          <p:cNvCxnSpPr>
            <a:cxnSpLocks/>
          </p:cNvCxnSpPr>
          <p:nvPr/>
        </p:nvCxnSpPr>
        <p:spPr>
          <a:xfrm>
            <a:off x="8412368" y="3634539"/>
            <a:ext cx="361295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</a:ln>
          <a:effectLst/>
        </p:spPr>
      </p:cxnSp>
      <p:sp>
        <p:nvSpPr>
          <p:cNvPr id="1225" name="Rectangle 1224">
            <a:extLst>
              <a:ext uri="{FF2B5EF4-FFF2-40B4-BE49-F238E27FC236}">
                <a16:creationId xmlns:a16="http://schemas.microsoft.com/office/drawing/2014/main" id="{0585BBBA-2830-40B5-B15D-2CC6A24642E7}"/>
              </a:ext>
            </a:extLst>
          </p:cNvPr>
          <p:cNvSpPr/>
          <p:nvPr/>
        </p:nvSpPr>
        <p:spPr>
          <a:xfrm>
            <a:off x="8543746" y="3573994"/>
            <a:ext cx="122400" cy="1224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26" name="Straight Connector 1225">
            <a:extLst>
              <a:ext uri="{FF2B5EF4-FFF2-40B4-BE49-F238E27FC236}">
                <a16:creationId xmlns:a16="http://schemas.microsoft.com/office/drawing/2014/main" id="{708CD066-5D14-445B-82CF-657639CFDF64}"/>
              </a:ext>
            </a:extLst>
          </p:cNvPr>
          <p:cNvCxnSpPr>
            <a:cxnSpLocks/>
          </p:cNvCxnSpPr>
          <p:nvPr/>
        </p:nvCxnSpPr>
        <p:spPr>
          <a:xfrm>
            <a:off x="8554305" y="3704732"/>
            <a:ext cx="364521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</a:ln>
          <a:effectLst/>
        </p:spPr>
      </p:cxnSp>
      <p:sp>
        <p:nvSpPr>
          <p:cNvPr id="1227" name="Rectangle 1226">
            <a:extLst>
              <a:ext uri="{FF2B5EF4-FFF2-40B4-BE49-F238E27FC236}">
                <a16:creationId xmlns:a16="http://schemas.microsoft.com/office/drawing/2014/main" id="{66EC3D0E-7D03-4D99-96D3-1F5440DF203E}"/>
              </a:ext>
            </a:extLst>
          </p:cNvPr>
          <p:cNvSpPr/>
          <p:nvPr/>
        </p:nvSpPr>
        <p:spPr>
          <a:xfrm>
            <a:off x="8676623" y="3644187"/>
            <a:ext cx="122400" cy="1224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20" name="Straight Connector 1219">
            <a:extLst>
              <a:ext uri="{FF2B5EF4-FFF2-40B4-BE49-F238E27FC236}">
                <a16:creationId xmlns:a16="http://schemas.microsoft.com/office/drawing/2014/main" id="{45ED0EB6-3358-4966-98EF-B635B5407446}"/>
              </a:ext>
            </a:extLst>
          </p:cNvPr>
          <p:cNvCxnSpPr>
            <a:cxnSpLocks/>
          </p:cNvCxnSpPr>
          <p:nvPr/>
        </p:nvCxnSpPr>
        <p:spPr>
          <a:xfrm>
            <a:off x="9251087" y="4122818"/>
            <a:ext cx="1051625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</a:ln>
          <a:effectLst/>
        </p:spPr>
      </p:cxnSp>
      <p:sp>
        <p:nvSpPr>
          <p:cNvPr id="1221" name="Rectangle 1220">
            <a:extLst>
              <a:ext uri="{FF2B5EF4-FFF2-40B4-BE49-F238E27FC236}">
                <a16:creationId xmlns:a16="http://schemas.microsoft.com/office/drawing/2014/main" id="{D8CF8557-8FF8-4D42-8EC3-384DB1055646}"/>
              </a:ext>
            </a:extLst>
          </p:cNvPr>
          <p:cNvSpPr/>
          <p:nvPr/>
        </p:nvSpPr>
        <p:spPr>
          <a:xfrm>
            <a:off x="9714728" y="4062273"/>
            <a:ext cx="122400" cy="1224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22" name="Straight Connector 1221">
            <a:extLst>
              <a:ext uri="{FF2B5EF4-FFF2-40B4-BE49-F238E27FC236}">
                <a16:creationId xmlns:a16="http://schemas.microsoft.com/office/drawing/2014/main" id="{5678E8F2-0105-421E-9E25-30546E65EC29}"/>
              </a:ext>
            </a:extLst>
          </p:cNvPr>
          <p:cNvCxnSpPr>
            <a:cxnSpLocks/>
          </p:cNvCxnSpPr>
          <p:nvPr/>
        </p:nvCxnSpPr>
        <p:spPr>
          <a:xfrm>
            <a:off x="9273667" y="4193011"/>
            <a:ext cx="1003238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</a:ln>
          <a:effectLst/>
        </p:spPr>
      </p:cxnSp>
      <p:sp>
        <p:nvSpPr>
          <p:cNvPr id="1223" name="Rectangle 1222">
            <a:extLst>
              <a:ext uri="{FF2B5EF4-FFF2-40B4-BE49-F238E27FC236}">
                <a16:creationId xmlns:a16="http://schemas.microsoft.com/office/drawing/2014/main" id="{CA0FEB20-0776-4CFD-8E4A-87872892FF36}"/>
              </a:ext>
            </a:extLst>
          </p:cNvPr>
          <p:cNvSpPr/>
          <p:nvPr/>
        </p:nvSpPr>
        <p:spPr>
          <a:xfrm>
            <a:off x="9711857" y="4132466"/>
            <a:ext cx="122400" cy="1224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8" name="Rectangle 1217">
            <a:extLst>
              <a:ext uri="{FF2B5EF4-FFF2-40B4-BE49-F238E27FC236}">
                <a16:creationId xmlns:a16="http://schemas.microsoft.com/office/drawing/2014/main" id="{D90325B4-C4CE-46D1-9627-DDB941FB49F0}"/>
              </a:ext>
            </a:extLst>
          </p:cNvPr>
          <p:cNvSpPr/>
          <p:nvPr/>
        </p:nvSpPr>
        <p:spPr>
          <a:xfrm>
            <a:off x="8039418" y="3717184"/>
            <a:ext cx="122400" cy="1224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9" name="Rectangle 1218">
            <a:extLst>
              <a:ext uri="{FF2B5EF4-FFF2-40B4-BE49-F238E27FC236}">
                <a16:creationId xmlns:a16="http://schemas.microsoft.com/office/drawing/2014/main" id="{EEE00F05-CF97-4D03-A075-0A605473A6CA}"/>
              </a:ext>
            </a:extLst>
          </p:cNvPr>
          <p:cNvSpPr/>
          <p:nvPr/>
        </p:nvSpPr>
        <p:spPr>
          <a:xfrm>
            <a:off x="8040743" y="3787377"/>
            <a:ext cx="122400" cy="1224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14" name="Straight Connector 1213">
            <a:extLst>
              <a:ext uri="{FF2B5EF4-FFF2-40B4-BE49-F238E27FC236}">
                <a16:creationId xmlns:a16="http://schemas.microsoft.com/office/drawing/2014/main" id="{F0039843-8613-44AC-B33C-0EDB48C211A1}"/>
              </a:ext>
            </a:extLst>
          </p:cNvPr>
          <p:cNvCxnSpPr>
            <a:cxnSpLocks/>
          </p:cNvCxnSpPr>
          <p:nvPr/>
        </p:nvCxnSpPr>
        <p:spPr>
          <a:xfrm>
            <a:off x="8570434" y="4287611"/>
            <a:ext cx="929044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</a:ln>
          <a:effectLst/>
        </p:spPr>
      </p:cxnSp>
      <p:sp>
        <p:nvSpPr>
          <p:cNvPr id="1215" name="Rectangle 1214">
            <a:extLst>
              <a:ext uri="{FF2B5EF4-FFF2-40B4-BE49-F238E27FC236}">
                <a16:creationId xmlns:a16="http://schemas.microsoft.com/office/drawing/2014/main" id="{676788E5-F963-4490-A4A9-5CAD6CF2382E}"/>
              </a:ext>
            </a:extLst>
          </p:cNvPr>
          <p:cNvSpPr/>
          <p:nvPr/>
        </p:nvSpPr>
        <p:spPr>
          <a:xfrm>
            <a:off x="8972783" y="4227065"/>
            <a:ext cx="122400" cy="1224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16" name="Straight Connector 1215">
            <a:extLst>
              <a:ext uri="{FF2B5EF4-FFF2-40B4-BE49-F238E27FC236}">
                <a16:creationId xmlns:a16="http://schemas.microsoft.com/office/drawing/2014/main" id="{F91C61DC-55DD-47F8-9D29-C8A50FE5C39A}"/>
              </a:ext>
            </a:extLst>
          </p:cNvPr>
          <p:cNvCxnSpPr>
            <a:cxnSpLocks/>
          </p:cNvCxnSpPr>
          <p:nvPr/>
        </p:nvCxnSpPr>
        <p:spPr>
          <a:xfrm>
            <a:off x="9025278" y="4345599"/>
            <a:ext cx="1168617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</a:ln>
          <a:effectLst/>
        </p:spPr>
      </p:cxnSp>
      <p:sp>
        <p:nvSpPr>
          <p:cNvPr id="1217" name="Rectangle 1216">
            <a:extLst>
              <a:ext uri="{FF2B5EF4-FFF2-40B4-BE49-F238E27FC236}">
                <a16:creationId xmlns:a16="http://schemas.microsoft.com/office/drawing/2014/main" id="{245DC7DF-EE47-4FE6-B249-AFAC19AB48D3}"/>
              </a:ext>
            </a:extLst>
          </p:cNvPr>
          <p:cNvSpPr/>
          <p:nvPr/>
        </p:nvSpPr>
        <p:spPr>
          <a:xfrm>
            <a:off x="9524758" y="4285052"/>
            <a:ext cx="122400" cy="1224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10" name="Straight Connector 1209">
            <a:extLst>
              <a:ext uri="{FF2B5EF4-FFF2-40B4-BE49-F238E27FC236}">
                <a16:creationId xmlns:a16="http://schemas.microsoft.com/office/drawing/2014/main" id="{C76CCBD6-71FC-40EE-907A-F63AE6F57F7F}"/>
              </a:ext>
            </a:extLst>
          </p:cNvPr>
          <p:cNvCxnSpPr>
            <a:cxnSpLocks/>
          </p:cNvCxnSpPr>
          <p:nvPr/>
        </p:nvCxnSpPr>
        <p:spPr>
          <a:xfrm>
            <a:off x="8480110" y="4440197"/>
            <a:ext cx="619363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</a:ln>
          <a:effectLst/>
        </p:spPr>
      </p:cxnSp>
      <p:sp>
        <p:nvSpPr>
          <p:cNvPr id="1211" name="Rectangle 1210">
            <a:extLst>
              <a:ext uri="{FF2B5EF4-FFF2-40B4-BE49-F238E27FC236}">
                <a16:creationId xmlns:a16="http://schemas.microsoft.com/office/drawing/2014/main" id="{95E6AE63-3A5E-40C8-9F01-FBDA070298DE}"/>
              </a:ext>
            </a:extLst>
          </p:cNvPr>
          <p:cNvSpPr/>
          <p:nvPr/>
        </p:nvSpPr>
        <p:spPr>
          <a:xfrm>
            <a:off x="8721168" y="4379651"/>
            <a:ext cx="122400" cy="1224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12" name="Straight Connector 1211">
            <a:extLst>
              <a:ext uri="{FF2B5EF4-FFF2-40B4-BE49-F238E27FC236}">
                <a16:creationId xmlns:a16="http://schemas.microsoft.com/office/drawing/2014/main" id="{3BC114F8-D95A-4004-9537-5AEDE2F6FA8B}"/>
              </a:ext>
            </a:extLst>
          </p:cNvPr>
          <p:cNvCxnSpPr>
            <a:cxnSpLocks/>
          </p:cNvCxnSpPr>
          <p:nvPr/>
        </p:nvCxnSpPr>
        <p:spPr>
          <a:xfrm>
            <a:off x="8656670" y="4498185"/>
            <a:ext cx="652483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</a:ln>
          <a:effectLst/>
        </p:spPr>
      </p:cxnSp>
      <p:sp>
        <p:nvSpPr>
          <p:cNvPr id="1213" name="Rectangle 1212">
            <a:extLst>
              <a:ext uri="{FF2B5EF4-FFF2-40B4-BE49-F238E27FC236}">
                <a16:creationId xmlns:a16="http://schemas.microsoft.com/office/drawing/2014/main" id="{1BCD7706-E54D-4710-BE20-29FDDB7FCA49}"/>
              </a:ext>
            </a:extLst>
          </p:cNvPr>
          <p:cNvSpPr/>
          <p:nvPr/>
        </p:nvSpPr>
        <p:spPr>
          <a:xfrm>
            <a:off x="8937078" y="4437638"/>
            <a:ext cx="122400" cy="1224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06" name="Straight Connector 1205">
            <a:extLst>
              <a:ext uri="{FF2B5EF4-FFF2-40B4-BE49-F238E27FC236}">
                <a16:creationId xmlns:a16="http://schemas.microsoft.com/office/drawing/2014/main" id="{B8B152DA-400D-4439-AA23-B49D4ECA1530}"/>
              </a:ext>
            </a:extLst>
          </p:cNvPr>
          <p:cNvCxnSpPr>
            <a:cxnSpLocks/>
          </p:cNvCxnSpPr>
          <p:nvPr/>
        </p:nvCxnSpPr>
        <p:spPr>
          <a:xfrm>
            <a:off x="8209139" y="4589733"/>
            <a:ext cx="309681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</a:ln>
          <a:effectLst/>
        </p:spPr>
      </p:cxnSp>
      <p:sp>
        <p:nvSpPr>
          <p:cNvPr id="1207" name="Rectangle 1206">
            <a:extLst>
              <a:ext uri="{FF2B5EF4-FFF2-40B4-BE49-F238E27FC236}">
                <a16:creationId xmlns:a16="http://schemas.microsoft.com/office/drawing/2014/main" id="{DD4CE421-0BE6-43A5-8420-10701AE4C1BC}"/>
              </a:ext>
            </a:extLst>
          </p:cNvPr>
          <p:cNvSpPr/>
          <p:nvPr/>
        </p:nvSpPr>
        <p:spPr>
          <a:xfrm>
            <a:off x="8298581" y="4529187"/>
            <a:ext cx="122400" cy="1224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08" name="Straight Connector 1207">
            <a:extLst>
              <a:ext uri="{FF2B5EF4-FFF2-40B4-BE49-F238E27FC236}">
                <a16:creationId xmlns:a16="http://schemas.microsoft.com/office/drawing/2014/main" id="{DB9D17F8-3CA2-44EF-8EC2-5BBA4759D351}"/>
              </a:ext>
            </a:extLst>
          </p:cNvPr>
          <p:cNvCxnSpPr>
            <a:cxnSpLocks/>
          </p:cNvCxnSpPr>
          <p:nvPr/>
        </p:nvCxnSpPr>
        <p:spPr>
          <a:xfrm>
            <a:off x="8325269" y="4662978"/>
            <a:ext cx="332263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</a:ln>
          <a:effectLst/>
        </p:spPr>
      </p:cxnSp>
      <p:sp>
        <p:nvSpPr>
          <p:cNvPr id="1209" name="Rectangle 1208">
            <a:extLst>
              <a:ext uri="{FF2B5EF4-FFF2-40B4-BE49-F238E27FC236}">
                <a16:creationId xmlns:a16="http://schemas.microsoft.com/office/drawing/2014/main" id="{463FBE72-73FA-46A1-BD52-DB68F4C60D45}"/>
              </a:ext>
            </a:extLst>
          </p:cNvPr>
          <p:cNvSpPr/>
          <p:nvPr/>
        </p:nvSpPr>
        <p:spPr>
          <a:xfrm>
            <a:off x="8439007" y="4602431"/>
            <a:ext cx="122400" cy="1224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4" name="Rectangle 1203">
            <a:extLst>
              <a:ext uri="{FF2B5EF4-FFF2-40B4-BE49-F238E27FC236}">
                <a16:creationId xmlns:a16="http://schemas.microsoft.com/office/drawing/2014/main" id="{6B7C5CA9-B588-4C8C-BBD1-E716D895140B}"/>
              </a:ext>
            </a:extLst>
          </p:cNvPr>
          <p:cNvSpPr/>
          <p:nvPr/>
        </p:nvSpPr>
        <p:spPr>
          <a:xfrm>
            <a:off x="8039418" y="4700085"/>
            <a:ext cx="122400" cy="1224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5" name="Rectangle 1204">
            <a:extLst>
              <a:ext uri="{FF2B5EF4-FFF2-40B4-BE49-F238E27FC236}">
                <a16:creationId xmlns:a16="http://schemas.microsoft.com/office/drawing/2014/main" id="{8C338BDD-7A4D-471F-9CE0-6925A29882AC}"/>
              </a:ext>
            </a:extLst>
          </p:cNvPr>
          <p:cNvSpPr/>
          <p:nvPr/>
        </p:nvSpPr>
        <p:spPr>
          <a:xfrm>
            <a:off x="8040743" y="4770278"/>
            <a:ext cx="122400" cy="1224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00" name="Straight Connector 1199">
            <a:extLst>
              <a:ext uri="{FF2B5EF4-FFF2-40B4-BE49-F238E27FC236}">
                <a16:creationId xmlns:a16="http://schemas.microsoft.com/office/drawing/2014/main" id="{F97F16C8-BE75-4C97-9B31-96348E04B72C}"/>
              </a:ext>
            </a:extLst>
          </p:cNvPr>
          <p:cNvCxnSpPr>
            <a:cxnSpLocks/>
          </p:cNvCxnSpPr>
          <p:nvPr/>
        </p:nvCxnSpPr>
        <p:spPr>
          <a:xfrm>
            <a:off x="9376895" y="5074960"/>
            <a:ext cx="441942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</a:ln>
          <a:effectLst/>
        </p:spPr>
      </p:cxnSp>
      <p:sp>
        <p:nvSpPr>
          <p:cNvPr id="1201" name="Rectangle 1200">
            <a:extLst>
              <a:ext uri="{FF2B5EF4-FFF2-40B4-BE49-F238E27FC236}">
                <a16:creationId xmlns:a16="http://schemas.microsoft.com/office/drawing/2014/main" id="{FC1370AF-5695-44B8-ADC3-5B6A55FA9DD1}"/>
              </a:ext>
            </a:extLst>
          </p:cNvPr>
          <p:cNvSpPr/>
          <p:nvPr/>
        </p:nvSpPr>
        <p:spPr>
          <a:xfrm>
            <a:off x="9521178" y="5014415"/>
            <a:ext cx="122400" cy="1224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202" name="Straight Connector 1201">
            <a:extLst>
              <a:ext uri="{FF2B5EF4-FFF2-40B4-BE49-F238E27FC236}">
                <a16:creationId xmlns:a16="http://schemas.microsoft.com/office/drawing/2014/main" id="{0D0FAD87-AD57-4F5E-BC9D-5AD691CE8BC0}"/>
              </a:ext>
            </a:extLst>
          </p:cNvPr>
          <p:cNvCxnSpPr>
            <a:cxnSpLocks/>
          </p:cNvCxnSpPr>
          <p:nvPr/>
        </p:nvCxnSpPr>
        <p:spPr>
          <a:xfrm>
            <a:off x="9403721" y="5160410"/>
            <a:ext cx="4530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</a:ln>
          <a:effectLst/>
        </p:spPr>
      </p:cxnSp>
      <p:sp>
        <p:nvSpPr>
          <p:cNvPr id="1203" name="Rectangle 1202">
            <a:extLst>
              <a:ext uri="{FF2B5EF4-FFF2-40B4-BE49-F238E27FC236}">
                <a16:creationId xmlns:a16="http://schemas.microsoft.com/office/drawing/2014/main" id="{5C98D3D7-B872-4B58-A131-D409A4336980}"/>
              </a:ext>
            </a:extLst>
          </p:cNvPr>
          <p:cNvSpPr/>
          <p:nvPr/>
        </p:nvSpPr>
        <p:spPr>
          <a:xfrm>
            <a:off x="9576784" y="5099865"/>
            <a:ext cx="122400" cy="1224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96" name="Straight Connector 1195">
            <a:extLst>
              <a:ext uri="{FF2B5EF4-FFF2-40B4-BE49-F238E27FC236}">
                <a16:creationId xmlns:a16="http://schemas.microsoft.com/office/drawing/2014/main" id="{CA08BB6D-EB3A-491E-B660-17E5C8010CAD}"/>
              </a:ext>
            </a:extLst>
          </p:cNvPr>
          <p:cNvCxnSpPr>
            <a:cxnSpLocks/>
          </p:cNvCxnSpPr>
          <p:nvPr/>
        </p:nvCxnSpPr>
        <p:spPr>
          <a:xfrm>
            <a:off x="9093021" y="5282479"/>
            <a:ext cx="400005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</a:ln>
          <a:effectLst/>
        </p:spPr>
      </p:cxnSp>
      <p:sp>
        <p:nvSpPr>
          <p:cNvPr id="1197" name="Rectangle 1196">
            <a:extLst>
              <a:ext uri="{FF2B5EF4-FFF2-40B4-BE49-F238E27FC236}">
                <a16:creationId xmlns:a16="http://schemas.microsoft.com/office/drawing/2014/main" id="{75DDE6D9-BB34-4138-8A96-CC0578D0E2D1}"/>
              </a:ext>
            </a:extLst>
          </p:cNvPr>
          <p:cNvSpPr/>
          <p:nvPr/>
        </p:nvSpPr>
        <p:spPr>
          <a:xfrm>
            <a:off x="9246980" y="5221933"/>
            <a:ext cx="122400" cy="1224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98" name="Straight Connector 1197">
            <a:extLst>
              <a:ext uri="{FF2B5EF4-FFF2-40B4-BE49-F238E27FC236}">
                <a16:creationId xmlns:a16="http://schemas.microsoft.com/office/drawing/2014/main" id="{9581D0DE-6906-4D5B-92F5-3BDDA8D280B8}"/>
              </a:ext>
            </a:extLst>
          </p:cNvPr>
          <p:cNvCxnSpPr>
            <a:cxnSpLocks/>
          </p:cNvCxnSpPr>
          <p:nvPr/>
        </p:nvCxnSpPr>
        <p:spPr>
          <a:xfrm>
            <a:off x="9258557" y="5349621"/>
            <a:ext cx="46673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</a:ln>
          <a:effectLst/>
        </p:spPr>
      </p:cxnSp>
      <p:sp>
        <p:nvSpPr>
          <p:cNvPr id="1199" name="Rectangle 1198">
            <a:extLst>
              <a:ext uri="{FF2B5EF4-FFF2-40B4-BE49-F238E27FC236}">
                <a16:creationId xmlns:a16="http://schemas.microsoft.com/office/drawing/2014/main" id="{CC69600D-9F11-4DC0-8108-13A7D1EFE14E}"/>
              </a:ext>
            </a:extLst>
          </p:cNvPr>
          <p:cNvSpPr/>
          <p:nvPr/>
        </p:nvSpPr>
        <p:spPr>
          <a:xfrm>
            <a:off x="9434846" y="5289074"/>
            <a:ext cx="122400" cy="1224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92" name="Straight Connector 1191">
            <a:extLst>
              <a:ext uri="{FF2B5EF4-FFF2-40B4-BE49-F238E27FC236}">
                <a16:creationId xmlns:a16="http://schemas.microsoft.com/office/drawing/2014/main" id="{3B441077-738B-47BD-A8EC-598DF3604D80}"/>
              </a:ext>
            </a:extLst>
          </p:cNvPr>
          <p:cNvCxnSpPr>
            <a:cxnSpLocks/>
          </p:cNvCxnSpPr>
          <p:nvPr/>
        </p:nvCxnSpPr>
        <p:spPr>
          <a:xfrm>
            <a:off x="8934954" y="5416755"/>
            <a:ext cx="258068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</a:ln>
          <a:effectLst/>
        </p:spPr>
      </p:cxnSp>
      <p:sp>
        <p:nvSpPr>
          <p:cNvPr id="1193" name="Rectangle 1192">
            <a:extLst>
              <a:ext uri="{FF2B5EF4-FFF2-40B4-BE49-F238E27FC236}">
                <a16:creationId xmlns:a16="http://schemas.microsoft.com/office/drawing/2014/main" id="{995C191E-3EBF-4321-89BA-A551476E9C11}"/>
              </a:ext>
            </a:extLst>
          </p:cNvPr>
          <p:cNvSpPr/>
          <p:nvPr/>
        </p:nvSpPr>
        <p:spPr>
          <a:xfrm>
            <a:off x="9008266" y="5356209"/>
            <a:ext cx="122400" cy="1224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94" name="Straight Connector 1193">
            <a:extLst>
              <a:ext uri="{FF2B5EF4-FFF2-40B4-BE49-F238E27FC236}">
                <a16:creationId xmlns:a16="http://schemas.microsoft.com/office/drawing/2014/main" id="{1C7443C7-6AF9-49D7-A490-BDAC6D202AAF}"/>
              </a:ext>
            </a:extLst>
          </p:cNvPr>
          <p:cNvCxnSpPr>
            <a:cxnSpLocks/>
          </p:cNvCxnSpPr>
          <p:nvPr/>
        </p:nvCxnSpPr>
        <p:spPr>
          <a:xfrm>
            <a:off x="9090813" y="5496103"/>
            <a:ext cx="253824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</a:ln>
          <a:effectLst/>
        </p:spPr>
      </p:cxnSp>
      <p:sp>
        <p:nvSpPr>
          <p:cNvPr id="1195" name="Rectangle 1194">
            <a:extLst>
              <a:ext uri="{FF2B5EF4-FFF2-40B4-BE49-F238E27FC236}">
                <a16:creationId xmlns:a16="http://schemas.microsoft.com/office/drawing/2014/main" id="{3BDFAEA0-E897-4D44-9749-86CDEF13814F}"/>
              </a:ext>
            </a:extLst>
          </p:cNvPr>
          <p:cNvSpPr/>
          <p:nvPr/>
        </p:nvSpPr>
        <p:spPr>
          <a:xfrm>
            <a:off x="9162885" y="5432712"/>
            <a:ext cx="122400" cy="1224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88" name="Straight Connector 1187">
            <a:extLst>
              <a:ext uri="{FF2B5EF4-FFF2-40B4-BE49-F238E27FC236}">
                <a16:creationId xmlns:a16="http://schemas.microsoft.com/office/drawing/2014/main" id="{FA8E37CD-C86E-4407-9895-D7C1377208E9}"/>
              </a:ext>
            </a:extLst>
          </p:cNvPr>
          <p:cNvCxnSpPr>
            <a:cxnSpLocks/>
          </p:cNvCxnSpPr>
          <p:nvPr/>
        </p:nvCxnSpPr>
        <p:spPr>
          <a:xfrm>
            <a:off x="8522044" y="5560188"/>
            <a:ext cx="154841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</a:ln>
          <a:effectLst/>
        </p:spPr>
      </p:cxnSp>
      <p:sp>
        <p:nvSpPr>
          <p:cNvPr id="1189" name="Rectangle 1188">
            <a:extLst>
              <a:ext uri="{FF2B5EF4-FFF2-40B4-BE49-F238E27FC236}">
                <a16:creationId xmlns:a16="http://schemas.microsoft.com/office/drawing/2014/main" id="{46A021AF-7305-41BD-9569-859E1EC1B487}"/>
              </a:ext>
            </a:extLst>
          </p:cNvPr>
          <p:cNvSpPr/>
          <p:nvPr/>
        </p:nvSpPr>
        <p:spPr>
          <a:xfrm>
            <a:off x="8540516" y="5499643"/>
            <a:ext cx="122400" cy="1224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1190" name="Straight Connector 1189">
            <a:extLst>
              <a:ext uri="{FF2B5EF4-FFF2-40B4-BE49-F238E27FC236}">
                <a16:creationId xmlns:a16="http://schemas.microsoft.com/office/drawing/2014/main" id="{183B6EC3-5E9E-40EF-BE5A-5BC908301843}"/>
              </a:ext>
            </a:extLst>
          </p:cNvPr>
          <p:cNvCxnSpPr>
            <a:cxnSpLocks/>
          </p:cNvCxnSpPr>
          <p:nvPr/>
        </p:nvCxnSpPr>
        <p:spPr>
          <a:xfrm>
            <a:off x="8612368" y="5630381"/>
            <a:ext cx="17097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</a:ln>
          <a:effectLst/>
        </p:spPr>
      </p:cxnSp>
      <p:sp>
        <p:nvSpPr>
          <p:cNvPr id="1191" name="Rectangle 1190">
            <a:extLst>
              <a:ext uri="{FF2B5EF4-FFF2-40B4-BE49-F238E27FC236}">
                <a16:creationId xmlns:a16="http://schemas.microsoft.com/office/drawing/2014/main" id="{7F732914-4778-4B46-9794-ACB9CB8D72A6}"/>
              </a:ext>
            </a:extLst>
          </p:cNvPr>
          <p:cNvSpPr/>
          <p:nvPr/>
        </p:nvSpPr>
        <p:spPr>
          <a:xfrm>
            <a:off x="8640294" y="5566992"/>
            <a:ext cx="122400" cy="1224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6" name="Rectangle 1185">
            <a:extLst>
              <a:ext uri="{FF2B5EF4-FFF2-40B4-BE49-F238E27FC236}">
                <a16:creationId xmlns:a16="http://schemas.microsoft.com/office/drawing/2014/main" id="{D2FF81F4-E9BB-4978-AD13-839F16986242}"/>
              </a:ext>
            </a:extLst>
          </p:cNvPr>
          <p:cNvSpPr/>
          <p:nvPr/>
        </p:nvSpPr>
        <p:spPr>
          <a:xfrm>
            <a:off x="8039418" y="5636971"/>
            <a:ext cx="122400" cy="1224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7" name="Rectangle 1186">
            <a:extLst>
              <a:ext uri="{FF2B5EF4-FFF2-40B4-BE49-F238E27FC236}">
                <a16:creationId xmlns:a16="http://schemas.microsoft.com/office/drawing/2014/main" id="{A729F701-F3AF-46F3-8E7C-74F66966FCFD}"/>
              </a:ext>
            </a:extLst>
          </p:cNvPr>
          <p:cNvSpPr/>
          <p:nvPr/>
        </p:nvSpPr>
        <p:spPr>
          <a:xfrm>
            <a:off x="8040743" y="5707164"/>
            <a:ext cx="122400" cy="1224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0" name="TextBox 1159">
            <a:extLst>
              <a:ext uri="{FF2B5EF4-FFF2-40B4-BE49-F238E27FC236}">
                <a16:creationId xmlns:a16="http://schemas.microsoft.com/office/drawing/2014/main" id="{2CF0ED80-2420-4B4C-8E2A-7F19505B69D3}"/>
              </a:ext>
            </a:extLst>
          </p:cNvPr>
          <p:cNvSpPr txBox="1"/>
          <p:nvPr/>
        </p:nvSpPr>
        <p:spPr>
          <a:xfrm>
            <a:off x="4564872" y="2046923"/>
            <a:ext cx="1067673" cy="1972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≥7.5 mg/day</a:t>
            </a:r>
          </a:p>
        </p:txBody>
      </p:sp>
      <p:sp>
        <p:nvSpPr>
          <p:cNvPr id="1161" name="TextBox 1160">
            <a:extLst>
              <a:ext uri="{FF2B5EF4-FFF2-40B4-BE49-F238E27FC236}">
                <a16:creationId xmlns:a16="http://schemas.microsoft.com/office/drawing/2014/main" id="{ECC08BAD-BB11-4F4E-AF11-0BB62877F26D}"/>
              </a:ext>
            </a:extLst>
          </p:cNvPr>
          <p:cNvSpPr txBox="1"/>
          <p:nvPr/>
        </p:nvSpPr>
        <p:spPr>
          <a:xfrm>
            <a:off x="4564872" y="2215532"/>
            <a:ext cx="1326032" cy="1972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5.0–&lt;7.5 mg/day</a:t>
            </a:r>
          </a:p>
        </p:txBody>
      </p:sp>
      <p:sp>
        <p:nvSpPr>
          <p:cNvPr id="1162" name="TextBox 1161">
            <a:extLst>
              <a:ext uri="{FF2B5EF4-FFF2-40B4-BE49-F238E27FC236}">
                <a16:creationId xmlns:a16="http://schemas.microsoft.com/office/drawing/2014/main" id="{A6C3F2DC-0FEA-493A-BD13-A3AE9CAEC77F}"/>
              </a:ext>
            </a:extLst>
          </p:cNvPr>
          <p:cNvSpPr txBox="1"/>
          <p:nvPr/>
        </p:nvSpPr>
        <p:spPr>
          <a:xfrm>
            <a:off x="4564872" y="2384140"/>
            <a:ext cx="1326032" cy="1972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2.0–&lt;5.0 mg/day</a:t>
            </a:r>
          </a:p>
        </p:txBody>
      </p:sp>
      <p:sp>
        <p:nvSpPr>
          <p:cNvPr id="1163" name="TextBox 1162">
            <a:extLst>
              <a:ext uri="{FF2B5EF4-FFF2-40B4-BE49-F238E27FC236}">
                <a16:creationId xmlns:a16="http://schemas.microsoft.com/office/drawing/2014/main" id="{D20B7498-1108-4DE3-95F3-185FE30DC0E7}"/>
              </a:ext>
            </a:extLst>
          </p:cNvPr>
          <p:cNvSpPr txBox="1"/>
          <p:nvPr/>
        </p:nvSpPr>
        <p:spPr>
          <a:xfrm>
            <a:off x="4564872" y="2552749"/>
            <a:ext cx="1326032" cy="1972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0.5–&lt;2.5 mg/day</a:t>
            </a:r>
          </a:p>
        </p:txBody>
      </p:sp>
      <p:sp>
        <p:nvSpPr>
          <p:cNvPr id="1164" name="TextBox 1163">
            <a:extLst>
              <a:ext uri="{FF2B5EF4-FFF2-40B4-BE49-F238E27FC236}">
                <a16:creationId xmlns:a16="http://schemas.microsoft.com/office/drawing/2014/main" id="{8F03D93A-7BBE-409F-9C4D-0129F726E60D}"/>
              </a:ext>
            </a:extLst>
          </p:cNvPr>
          <p:cNvSpPr txBox="1"/>
          <p:nvPr/>
        </p:nvSpPr>
        <p:spPr>
          <a:xfrm>
            <a:off x="4564872" y="2721358"/>
            <a:ext cx="1326032" cy="1972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Reference</a:t>
            </a:r>
          </a:p>
        </p:txBody>
      </p:sp>
      <p:sp>
        <p:nvSpPr>
          <p:cNvPr id="1165" name="TextBox 1164">
            <a:extLst>
              <a:ext uri="{FF2B5EF4-FFF2-40B4-BE49-F238E27FC236}">
                <a16:creationId xmlns:a16="http://schemas.microsoft.com/office/drawing/2014/main" id="{CA6EAB5A-5DA0-4513-A409-27456C5FC49F}"/>
              </a:ext>
            </a:extLst>
          </p:cNvPr>
          <p:cNvSpPr txBox="1"/>
          <p:nvPr/>
        </p:nvSpPr>
        <p:spPr>
          <a:xfrm>
            <a:off x="5281516" y="2725426"/>
            <a:ext cx="2692328" cy="1972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ED attendances</a:t>
            </a:r>
          </a:p>
        </p:txBody>
      </p:sp>
      <p:sp>
        <p:nvSpPr>
          <p:cNvPr id="1166" name="TextBox 1165">
            <a:extLst>
              <a:ext uri="{FF2B5EF4-FFF2-40B4-BE49-F238E27FC236}">
                <a16:creationId xmlns:a16="http://schemas.microsoft.com/office/drawing/2014/main" id="{D9556AA8-9B20-4148-A7C8-C4F76508D22C}"/>
              </a:ext>
            </a:extLst>
          </p:cNvPr>
          <p:cNvSpPr txBox="1"/>
          <p:nvPr/>
        </p:nvSpPr>
        <p:spPr>
          <a:xfrm>
            <a:off x="4564872" y="3027549"/>
            <a:ext cx="1067673" cy="1972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≥7.5 mg/day</a:t>
            </a:r>
          </a:p>
        </p:txBody>
      </p:sp>
      <p:sp>
        <p:nvSpPr>
          <p:cNvPr id="1167" name="TextBox 1166">
            <a:extLst>
              <a:ext uri="{FF2B5EF4-FFF2-40B4-BE49-F238E27FC236}">
                <a16:creationId xmlns:a16="http://schemas.microsoft.com/office/drawing/2014/main" id="{C8A99FAC-E5A3-4045-965F-91F5E664621A}"/>
              </a:ext>
            </a:extLst>
          </p:cNvPr>
          <p:cNvSpPr txBox="1"/>
          <p:nvPr/>
        </p:nvSpPr>
        <p:spPr>
          <a:xfrm>
            <a:off x="4564872" y="3196158"/>
            <a:ext cx="1326032" cy="1972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5.0–&lt;7.5 mg/day</a:t>
            </a:r>
          </a:p>
        </p:txBody>
      </p:sp>
      <p:sp>
        <p:nvSpPr>
          <p:cNvPr id="1168" name="TextBox 1167">
            <a:extLst>
              <a:ext uri="{FF2B5EF4-FFF2-40B4-BE49-F238E27FC236}">
                <a16:creationId xmlns:a16="http://schemas.microsoft.com/office/drawing/2014/main" id="{63B0808B-820F-4D04-BA51-B8CA4F370AE3}"/>
              </a:ext>
            </a:extLst>
          </p:cNvPr>
          <p:cNvSpPr txBox="1"/>
          <p:nvPr/>
        </p:nvSpPr>
        <p:spPr>
          <a:xfrm>
            <a:off x="4564872" y="3364766"/>
            <a:ext cx="1326032" cy="1972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2.0–&lt;5.0 mg/day</a:t>
            </a:r>
          </a:p>
        </p:txBody>
      </p:sp>
      <p:sp>
        <p:nvSpPr>
          <p:cNvPr id="1169" name="TextBox 1168">
            <a:extLst>
              <a:ext uri="{FF2B5EF4-FFF2-40B4-BE49-F238E27FC236}">
                <a16:creationId xmlns:a16="http://schemas.microsoft.com/office/drawing/2014/main" id="{B9A7CAF0-4AEA-4A51-984C-3F536B4031C1}"/>
              </a:ext>
            </a:extLst>
          </p:cNvPr>
          <p:cNvSpPr txBox="1"/>
          <p:nvPr/>
        </p:nvSpPr>
        <p:spPr>
          <a:xfrm>
            <a:off x="4564872" y="3533374"/>
            <a:ext cx="1326032" cy="1972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0.5–&lt;2.5 mg/day</a:t>
            </a:r>
          </a:p>
        </p:txBody>
      </p:sp>
      <p:sp>
        <p:nvSpPr>
          <p:cNvPr id="1170" name="TextBox 1169">
            <a:extLst>
              <a:ext uri="{FF2B5EF4-FFF2-40B4-BE49-F238E27FC236}">
                <a16:creationId xmlns:a16="http://schemas.microsoft.com/office/drawing/2014/main" id="{40139A8D-DD24-4314-B133-8B174382ABFE}"/>
              </a:ext>
            </a:extLst>
          </p:cNvPr>
          <p:cNvSpPr txBox="1"/>
          <p:nvPr/>
        </p:nvSpPr>
        <p:spPr>
          <a:xfrm>
            <a:off x="4564872" y="3701983"/>
            <a:ext cx="1326032" cy="1972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Reference</a:t>
            </a:r>
          </a:p>
        </p:txBody>
      </p:sp>
      <p:sp>
        <p:nvSpPr>
          <p:cNvPr id="1171" name="TextBox 1170">
            <a:extLst>
              <a:ext uri="{FF2B5EF4-FFF2-40B4-BE49-F238E27FC236}">
                <a16:creationId xmlns:a16="http://schemas.microsoft.com/office/drawing/2014/main" id="{231C6946-A993-4D57-BF88-146D29482E66}"/>
              </a:ext>
            </a:extLst>
          </p:cNvPr>
          <p:cNvSpPr txBox="1"/>
          <p:nvPr/>
        </p:nvSpPr>
        <p:spPr>
          <a:xfrm>
            <a:off x="5281516" y="3712980"/>
            <a:ext cx="2692328" cy="1972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Hospitalisations</a:t>
            </a:r>
          </a:p>
        </p:txBody>
      </p:sp>
      <p:sp>
        <p:nvSpPr>
          <p:cNvPr id="1172" name="TextBox 1171">
            <a:extLst>
              <a:ext uri="{FF2B5EF4-FFF2-40B4-BE49-F238E27FC236}">
                <a16:creationId xmlns:a16="http://schemas.microsoft.com/office/drawing/2014/main" id="{7CC6E6BF-F65A-4071-A83F-29064A58FE05}"/>
              </a:ext>
            </a:extLst>
          </p:cNvPr>
          <p:cNvSpPr txBox="1"/>
          <p:nvPr/>
        </p:nvSpPr>
        <p:spPr>
          <a:xfrm>
            <a:off x="4564872" y="3979692"/>
            <a:ext cx="1067673" cy="1972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≥7.5 mg/day</a:t>
            </a:r>
          </a:p>
        </p:txBody>
      </p:sp>
      <p:sp>
        <p:nvSpPr>
          <p:cNvPr id="1173" name="TextBox 1172">
            <a:extLst>
              <a:ext uri="{FF2B5EF4-FFF2-40B4-BE49-F238E27FC236}">
                <a16:creationId xmlns:a16="http://schemas.microsoft.com/office/drawing/2014/main" id="{EF377D3D-6C36-43BE-AC58-132ABACE90AE}"/>
              </a:ext>
            </a:extLst>
          </p:cNvPr>
          <p:cNvSpPr txBox="1"/>
          <p:nvPr/>
        </p:nvSpPr>
        <p:spPr>
          <a:xfrm>
            <a:off x="4564872" y="4148301"/>
            <a:ext cx="1326032" cy="1972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5.0–&lt;7.5 mg/day</a:t>
            </a:r>
          </a:p>
        </p:txBody>
      </p:sp>
      <p:sp>
        <p:nvSpPr>
          <p:cNvPr id="1174" name="TextBox 1173">
            <a:extLst>
              <a:ext uri="{FF2B5EF4-FFF2-40B4-BE49-F238E27FC236}">
                <a16:creationId xmlns:a16="http://schemas.microsoft.com/office/drawing/2014/main" id="{B9ADA8A0-60BF-46E3-80AE-4068E35B8D36}"/>
              </a:ext>
            </a:extLst>
          </p:cNvPr>
          <p:cNvSpPr txBox="1"/>
          <p:nvPr/>
        </p:nvSpPr>
        <p:spPr>
          <a:xfrm>
            <a:off x="4564872" y="4316909"/>
            <a:ext cx="1326032" cy="1972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2.0–&lt;5.0 mg/day</a:t>
            </a:r>
          </a:p>
        </p:txBody>
      </p:sp>
      <p:sp>
        <p:nvSpPr>
          <p:cNvPr id="1175" name="TextBox 1174">
            <a:extLst>
              <a:ext uri="{FF2B5EF4-FFF2-40B4-BE49-F238E27FC236}">
                <a16:creationId xmlns:a16="http://schemas.microsoft.com/office/drawing/2014/main" id="{6B013EDD-56E8-4166-8518-90202BC78DF4}"/>
              </a:ext>
            </a:extLst>
          </p:cNvPr>
          <p:cNvSpPr txBox="1"/>
          <p:nvPr/>
        </p:nvSpPr>
        <p:spPr>
          <a:xfrm>
            <a:off x="4564872" y="4485518"/>
            <a:ext cx="1326032" cy="1972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0.5–&lt;2.5 mg/day</a:t>
            </a:r>
          </a:p>
        </p:txBody>
      </p:sp>
      <p:sp>
        <p:nvSpPr>
          <p:cNvPr id="1176" name="TextBox 1175">
            <a:extLst>
              <a:ext uri="{FF2B5EF4-FFF2-40B4-BE49-F238E27FC236}">
                <a16:creationId xmlns:a16="http://schemas.microsoft.com/office/drawing/2014/main" id="{9E621888-4C47-478A-B2D9-64210B13F819}"/>
              </a:ext>
            </a:extLst>
          </p:cNvPr>
          <p:cNvSpPr txBox="1"/>
          <p:nvPr/>
        </p:nvSpPr>
        <p:spPr>
          <a:xfrm>
            <a:off x="4564872" y="4654127"/>
            <a:ext cx="1326032" cy="1972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Reference</a:t>
            </a:r>
          </a:p>
        </p:txBody>
      </p:sp>
      <p:sp>
        <p:nvSpPr>
          <p:cNvPr id="1177" name="TextBox 1176">
            <a:extLst>
              <a:ext uri="{FF2B5EF4-FFF2-40B4-BE49-F238E27FC236}">
                <a16:creationId xmlns:a16="http://schemas.microsoft.com/office/drawing/2014/main" id="{526F97B5-CBF3-4223-97EF-082D7E30582C}"/>
              </a:ext>
            </a:extLst>
          </p:cNvPr>
          <p:cNvSpPr txBox="1"/>
          <p:nvPr/>
        </p:nvSpPr>
        <p:spPr>
          <a:xfrm>
            <a:off x="5281516" y="4699759"/>
            <a:ext cx="2692328" cy="1972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Specialist consultations</a:t>
            </a:r>
          </a:p>
        </p:txBody>
      </p:sp>
      <p:sp>
        <p:nvSpPr>
          <p:cNvPr id="1178" name="TextBox 1177">
            <a:extLst>
              <a:ext uri="{FF2B5EF4-FFF2-40B4-BE49-F238E27FC236}">
                <a16:creationId xmlns:a16="http://schemas.microsoft.com/office/drawing/2014/main" id="{3CC5F226-B4FF-494B-8EB2-090833479690}"/>
              </a:ext>
            </a:extLst>
          </p:cNvPr>
          <p:cNvSpPr txBox="1"/>
          <p:nvPr/>
        </p:nvSpPr>
        <p:spPr>
          <a:xfrm>
            <a:off x="4564872" y="4931835"/>
            <a:ext cx="1067673" cy="1972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≥7.5 mg/day</a:t>
            </a:r>
          </a:p>
        </p:txBody>
      </p:sp>
      <p:sp>
        <p:nvSpPr>
          <p:cNvPr id="1179" name="TextBox 1178">
            <a:extLst>
              <a:ext uri="{FF2B5EF4-FFF2-40B4-BE49-F238E27FC236}">
                <a16:creationId xmlns:a16="http://schemas.microsoft.com/office/drawing/2014/main" id="{7F5D0CEF-783E-421F-A397-9E02FB4214C5}"/>
              </a:ext>
            </a:extLst>
          </p:cNvPr>
          <p:cNvSpPr txBox="1"/>
          <p:nvPr/>
        </p:nvSpPr>
        <p:spPr>
          <a:xfrm>
            <a:off x="4564872" y="5100443"/>
            <a:ext cx="1326032" cy="1972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5.0–&lt;7.5 mg/day</a:t>
            </a:r>
          </a:p>
        </p:txBody>
      </p:sp>
      <p:sp>
        <p:nvSpPr>
          <p:cNvPr id="1180" name="TextBox 1179">
            <a:extLst>
              <a:ext uri="{FF2B5EF4-FFF2-40B4-BE49-F238E27FC236}">
                <a16:creationId xmlns:a16="http://schemas.microsoft.com/office/drawing/2014/main" id="{0A608B50-489F-4368-A269-9B7C84B18E67}"/>
              </a:ext>
            </a:extLst>
          </p:cNvPr>
          <p:cNvSpPr txBox="1"/>
          <p:nvPr/>
        </p:nvSpPr>
        <p:spPr>
          <a:xfrm>
            <a:off x="4564872" y="5269052"/>
            <a:ext cx="1326032" cy="1972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2.0–&lt;5.0 mg/day</a:t>
            </a:r>
          </a:p>
        </p:txBody>
      </p:sp>
      <p:sp>
        <p:nvSpPr>
          <p:cNvPr id="1181" name="TextBox 1180">
            <a:extLst>
              <a:ext uri="{FF2B5EF4-FFF2-40B4-BE49-F238E27FC236}">
                <a16:creationId xmlns:a16="http://schemas.microsoft.com/office/drawing/2014/main" id="{6A58F0D2-6BFE-4B33-A5C3-B7DCA9892B7A}"/>
              </a:ext>
            </a:extLst>
          </p:cNvPr>
          <p:cNvSpPr txBox="1"/>
          <p:nvPr/>
        </p:nvSpPr>
        <p:spPr>
          <a:xfrm>
            <a:off x="4564872" y="5437661"/>
            <a:ext cx="1326032" cy="1972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0.5–&lt;2.5 mg/day</a:t>
            </a:r>
          </a:p>
        </p:txBody>
      </p:sp>
      <p:sp>
        <p:nvSpPr>
          <p:cNvPr id="1182" name="TextBox 1181">
            <a:extLst>
              <a:ext uri="{FF2B5EF4-FFF2-40B4-BE49-F238E27FC236}">
                <a16:creationId xmlns:a16="http://schemas.microsoft.com/office/drawing/2014/main" id="{F4AE266C-9668-44AD-B13F-61FAD5D7B99E}"/>
              </a:ext>
            </a:extLst>
          </p:cNvPr>
          <p:cNvSpPr txBox="1"/>
          <p:nvPr/>
        </p:nvSpPr>
        <p:spPr>
          <a:xfrm>
            <a:off x="4564871" y="5606269"/>
            <a:ext cx="1326032" cy="1972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Reference</a:t>
            </a:r>
          </a:p>
        </p:txBody>
      </p:sp>
      <p:sp>
        <p:nvSpPr>
          <p:cNvPr id="1183" name="TextBox 1182">
            <a:extLst>
              <a:ext uri="{FF2B5EF4-FFF2-40B4-BE49-F238E27FC236}">
                <a16:creationId xmlns:a16="http://schemas.microsoft.com/office/drawing/2014/main" id="{85E78CA0-2D38-470D-9F68-D55A69C9598F}"/>
              </a:ext>
            </a:extLst>
          </p:cNvPr>
          <p:cNvSpPr txBox="1"/>
          <p:nvPr/>
        </p:nvSpPr>
        <p:spPr>
          <a:xfrm>
            <a:off x="5281514" y="5610339"/>
            <a:ext cx="2692328" cy="1972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GP consultations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45EB00-20E4-44B8-ADD5-08AFEF407178}"/>
              </a:ext>
            </a:extLst>
          </p:cNvPr>
          <p:cNvSpPr/>
          <p:nvPr/>
        </p:nvSpPr>
        <p:spPr>
          <a:xfrm>
            <a:off x="6057339" y="5876333"/>
            <a:ext cx="1513557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Incidence rate ratio </a:t>
            </a:r>
          </a:p>
        </p:txBody>
      </p:sp>
      <p:sp>
        <p:nvSpPr>
          <p:cNvPr id="1283" name="Rectangle 1282">
            <a:extLst>
              <a:ext uri="{FF2B5EF4-FFF2-40B4-BE49-F238E27FC236}">
                <a16:creationId xmlns:a16="http://schemas.microsoft.com/office/drawing/2014/main" id="{9B3AFB44-C24D-4A82-B9B4-07FE5BF46B20}"/>
              </a:ext>
            </a:extLst>
          </p:cNvPr>
          <p:cNvSpPr/>
          <p:nvPr/>
        </p:nvSpPr>
        <p:spPr>
          <a:xfrm rot="16200000">
            <a:off x="3519497" y="3736487"/>
            <a:ext cx="1518364" cy="2616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Daily SCS exposure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08FFAD-0139-4C5A-A69C-669B5A87A908}"/>
              </a:ext>
            </a:extLst>
          </p:cNvPr>
          <p:cNvGrpSpPr/>
          <p:nvPr/>
        </p:nvGrpSpPr>
        <p:grpSpPr>
          <a:xfrm>
            <a:off x="516884" y="2572309"/>
            <a:ext cx="3231413" cy="2698891"/>
            <a:chOff x="516884" y="2572309"/>
            <a:chExt cx="3231413" cy="2698891"/>
          </a:xfrm>
        </p:grpSpPr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67AA6127-17D4-4F27-8B34-7691E2430E6E}"/>
                </a:ext>
              </a:extLst>
            </p:cNvPr>
            <p:cNvSpPr/>
            <p:nvPr/>
          </p:nvSpPr>
          <p:spPr>
            <a:xfrm>
              <a:off x="516884" y="2657544"/>
              <a:ext cx="3231413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Patients receiving SCS for their asthma were followed for a median of </a:t>
              </a: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7.1 years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; the incidence rate ratios of health care resource utilisation for </a:t>
              </a:r>
              <a:b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all SCS-related AEs were analysed and split by </a:t>
              </a:r>
              <a:b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average daily SCS </a:t>
              </a:r>
              <a:b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exposure</a:t>
              </a:r>
              <a:r>
                <a:rPr kumimoji="0" lang="en-GB" sz="1800" b="0" i="0" u="none" strike="noStrike" kern="120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1*</a:t>
              </a:r>
            </a:p>
          </p:txBody>
        </p: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6098302F-FD07-4382-BC82-1EDD039462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0073" y="2572309"/>
              <a:ext cx="316065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958B881D-30ED-41B3-80C6-B58A8B618F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0074" y="5271200"/>
              <a:ext cx="2086926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48E1B93-1C8C-46D7-A23D-E2BEB2FAB5B2}"/>
                </a:ext>
              </a:extLst>
            </p:cNvPr>
            <p:cNvGrpSpPr/>
            <p:nvPr/>
          </p:nvGrpSpPr>
          <p:grpSpPr>
            <a:xfrm>
              <a:off x="2873549" y="4471604"/>
              <a:ext cx="799596" cy="799596"/>
              <a:chOff x="2873549" y="4471604"/>
              <a:chExt cx="799596" cy="799596"/>
            </a:xfrm>
          </p:grpSpPr>
          <p:sp>
            <p:nvSpPr>
              <p:cNvPr id="176" name="Teardrop 175">
                <a:extLst>
                  <a:ext uri="{FF2B5EF4-FFF2-40B4-BE49-F238E27FC236}">
                    <a16:creationId xmlns:a16="http://schemas.microsoft.com/office/drawing/2014/main" id="{45C9D49D-3AEB-467F-BD72-C1640B826D6C}"/>
                  </a:ext>
                </a:extLst>
              </p:cNvPr>
              <p:cNvSpPr/>
              <p:nvPr/>
            </p:nvSpPr>
            <p:spPr>
              <a:xfrm rot="10800000">
                <a:off x="2873549" y="4471604"/>
                <a:ext cx="799596" cy="799596"/>
              </a:xfrm>
              <a:prstGeom prst="teardrop">
                <a:avLst/>
              </a:prstGeom>
              <a:solidFill>
                <a:schemeClr val="accent1"/>
              </a:solidFill>
              <a:ln w="127000" cap="flat" cmpd="sng" algn="ctr">
                <a:solidFill>
                  <a:schemeClr val="accent1">
                    <a:alpha val="2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pic>
            <p:nvPicPr>
              <p:cNvPr id="178" name="Graphic 177">
                <a:extLst>
                  <a:ext uri="{FF2B5EF4-FFF2-40B4-BE49-F238E27FC236}">
                    <a16:creationId xmlns:a16="http://schemas.microsoft.com/office/drawing/2014/main" id="{7F555C00-F1C0-4A6F-8C72-89AC65EF22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026232" y="4615872"/>
                <a:ext cx="519224" cy="519224"/>
              </a:xfrm>
              <a:prstGeom prst="rect">
                <a:avLst/>
              </a:prstGeom>
            </p:spPr>
          </p:pic>
        </p:grpSp>
      </p:grp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FCDC653E-B1FA-499B-9645-087D1679E019}"/>
              </a:ext>
            </a:extLst>
          </p:cNvPr>
          <p:cNvCxnSpPr>
            <a:cxnSpLocks/>
          </p:cNvCxnSpPr>
          <p:nvPr/>
        </p:nvCxnSpPr>
        <p:spPr>
          <a:xfrm flipH="1">
            <a:off x="4526298" y="4901034"/>
            <a:ext cx="6632342" cy="0"/>
          </a:xfrm>
          <a:prstGeom prst="line">
            <a:avLst/>
          </a:prstGeom>
          <a:noFill/>
          <a:ln w="6350" cap="sq" cmpd="sng" algn="ctr">
            <a:solidFill>
              <a:schemeClr val="tx2"/>
            </a:solidFill>
            <a:prstDash val="dash"/>
            <a:miter lim="800000"/>
          </a:ln>
          <a:effectLst/>
        </p:spPr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2F7E166B-1ED8-4FCA-9521-C7FF862D0A2F}"/>
              </a:ext>
            </a:extLst>
          </p:cNvPr>
          <p:cNvCxnSpPr>
            <a:cxnSpLocks/>
          </p:cNvCxnSpPr>
          <p:nvPr/>
        </p:nvCxnSpPr>
        <p:spPr>
          <a:xfrm flipH="1">
            <a:off x="4526298" y="3924289"/>
            <a:ext cx="6632342" cy="0"/>
          </a:xfrm>
          <a:prstGeom prst="line">
            <a:avLst/>
          </a:prstGeom>
          <a:noFill/>
          <a:ln w="6350" cap="sq" cmpd="sng" algn="ctr">
            <a:solidFill>
              <a:schemeClr val="tx2"/>
            </a:solidFill>
            <a:prstDash val="dash"/>
            <a:miter lim="800000"/>
          </a:ln>
          <a:effectLst/>
        </p:spPr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BC3332F1-D982-472C-B7F6-CF44D65EBEB5}"/>
              </a:ext>
            </a:extLst>
          </p:cNvPr>
          <p:cNvCxnSpPr>
            <a:cxnSpLocks/>
          </p:cNvCxnSpPr>
          <p:nvPr/>
        </p:nvCxnSpPr>
        <p:spPr>
          <a:xfrm flipH="1">
            <a:off x="4526298" y="2961398"/>
            <a:ext cx="6632342" cy="0"/>
          </a:xfrm>
          <a:prstGeom prst="line">
            <a:avLst/>
          </a:prstGeom>
          <a:noFill/>
          <a:ln w="6350" cap="sq" cmpd="sng" algn="ctr">
            <a:solidFill>
              <a:schemeClr val="tx2"/>
            </a:solidFill>
            <a:prstDash val="dash"/>
            <a:miter lim="800000"/>
          </a:ln>
          <a:effectLst/>
        </p:spPr>
      </p:cxnSp>
      <p:sp>
        <p:nvSpPr>
          <p:cNvPr id="14" name="Title 4">
            <a:extLst>
              <a:ext uri="{FF2B5EF4-FFF2-40B4-BE49-F238E27FC236}">
                <a16:creationId xmlns:a16="http://schemas.microsoft.com/office/drawing/2014/main" id="{FAE5CF58-487C-2AC1-E069-6991099B2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922" y="180000"/>
            <a:ext cx="8169589" cy="720000"/>
          </a:xfrm>
        </p:spPr>
        <p:txBody>
          <a:bodyPr/>
          <a:lstStyle/>
          <a:p>
            <a:r>
              <a:rPr lang="en-GB" sz="2400"/>
              <a:t>Has the patient used 2 or more courses of SCS over the past 12 months and/or is using maintenance SCS therapy? </a:t>
            </a:r>
          </a:p>
        </p:txBody>
      </p:sp>
      <p:sp>
        <p:nvSpPr>
          <p:cNvPr id="15" name="Graphic 17">
            <a:extLst>
              <a:ext uri="{FF2B5EF4-FFF2-40B4-BE49-F238E27FC236}">
                <a16:creationId xmlns:a16="http://schemas.microsoft.com/office/drawing/2014/main" id="{64BC8CC2-EE7B-6869-6289-C92DE5D07ACA}"/>
              </a:ext>
            </a:extLst>
          </p:cNvPr>
          <p:cNvSpPr/>
          <p:nvPr/>
        </p:nvSpPr>
        <p:spPr>
          <a:xfrm>
            <a:off x="1255923" y="1151092"/>
            <a:ext cx="9683826" cy="720000"/>
          </a:xfrm>
          <a:custGeom>
            <a:avLst/>
            <a:gdLst>
              <a:gd name="connsiteX0" fmla="*/ 10062972 w 10058400"/>
              <a:gd name="connsiteY0" fmla="*/ 798195 h 790575"/>
              <a:gd name="connsiteX1" fmla="*/ 216122 w 10058400"/>
              <a:gd name="connsiteY1" fmla="*/ 798195 h 790575"/>
              <a:gd name="connsiteX2" fmla="*/ 0 w 10058400"/>
              <a:gd name="connsiteY2" fmla="*/ 582073 h 790575"/>
              <a:gd name="connsiteX3" fmla="*/ 0 w 10058400"/>
              <a:gd name="connsiteY3" fmla="*/ 0 h 790575"/>
              <a:gd name="connsiteX0" fmla="*/ 10062972 w 10062972"/>
              <a:gd name="connsiteY0" fmla="*/ 798195 h 798278"/>
              <a:gd name="connsiteX1" fmla="*/ 8106647 w 10062972"/>
              <a:gd name="connsiteY1" fmla="*/ 798278 h 798278"/>
              <a:gd name="connsiteX2" fmla="*/ 216122 w 10062972"/>
              <a:gd name="connsiteY2" fmla="*/ 798195 h 798278"/>
              <a:gd name="connsiteX3" fmla="*/ 0 w 10062972"/>
              <a:gd name="connsiteY3" fmla="*/ 582073 h 798278"/>
              <a:gd name="connsiteX4" fmla="*/ 0 w 10062972"/>
              <a:gd name="connsiteY4" fmla="*/ 0 h 798278"/>
              <a:gd name="connsiteX0" fmla="*/ 8106647 w 8106647"/>
              <a:gd name="connsiteY0" fmla="*/ 798278 h 798278"/>
              <a:gd name="connsiteX1" fmla="*/ 216122 w 8106647"/>
              <a:gd name="connsiteY1" fmla="*/ 798195 h 798278"/>
              <a:gd name="connsiteX2" fmla="*/ 0 w 8106647"/>
              <a:gd name="connsiteY2" fmla="*/ 582073 h 798278"/>
              <a:gd name="connsiteX3" fmla="*/ 0 w 8106647"/>
              <a:gd name="connsiteY3" fmla="*/ 0 h 79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6647" h="798278">
                <a:moveTo>
                  <a:pt x="8106647" y="798278"/>
                </a:moveTo>
                <a:lnTo>
                  <a:pt x="216122" y="798195"/>
                </a:lnTo>
                <a:cubicBezTo>
                  <a:pt x="96774" y="798195"/>
                  <a:pt x="0" y="701421"/>
                  <a:pt x="0" y="582073"/>
                </a:cubicBezTo>
                <a:lnTo>
                  <a:pt x="0" y="0"/>
                </a:lnTo>
              </a:path>
            </a:pathLst>
          </a:custGeom>
          <a:ln w="19050" cap="rnd">
            <a:solidFill>
              <a:schemeClr val="tx2"/>
            </a:solidFill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44000" tIns="45720" rIns="115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2000"/>
              <a:t>SCS use is associated with a greater risk of hospitalisation and ED attendance, </a:t>
            </a:r>
            <a:br>
              <a:rPr lang="en-GB" sz="2000"/>
            </a:br>
            <a:r>
              <a:rPr lang="en-GB" sz="2000"/>
              <a:t>which increases with higher daily doses</a:t>
            </a:r>
            <a:r>
              <a:rPr lang="en-GB" sz="2000" baseline="30000"/>
              <a:t>1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0EED16-E884-8CCB-3421-1F998162775E}"/>
              </a:ext>
            </a:extLst>
          </p:cNvPr>
          <p:cNvGrpSpPr/>
          <p:nvPr/>
        </p:nvGrpSpPr>
        <p:grpSpPr>
          <a:xfrm>
            <a:off x="9777960" y="1177690"/>
            <a:ext cx="2237744" cy="618647"/>
            <a:chOff x="442915" y="1322638"/>
            <a:chExt cx="2237744" cy="618647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7691811-5987-3F6D-E35B-50E4A9313F2B}"/>
                </a:ext>
              </a:extLst>
            </p:cNvPr>
            <p:cNvSpPr/>
            <p:nvPr/>
          </p:nvSpPr>
          <p:spPr>
            <a:xfrm>
              <a:off x="442915" y="1322638"/>
              <a:ext cx="2237744" cy="618647"/>
            </a:xfrm>
            <a:prstGeom prst="roundRect">
              <a:avLst>
                <a:gd name="adj" fmla="val 50000"/>
              </a:avLst>
            </a:prstGeom>
            <a:solidFill>
              <a:srgbClr val="0085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3D1781E-BF45-4CEB-2C94-3F956669A6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5085" t="27099" r="18473" b="64148"/>
            <a:stretch/>
          </p:blipFill>
          <p:spPr>
            <a:xfrm>
              <a:off x="585069" y="1357223"/>
              <a:ext cx="1953436" cy="531448"/>
            </a:xfrm>
            <a:prstGeom prst="roundRect">
              <a:avLst>
                <a:gd name="adj" fmla="val 36497"/>
              </a:avLst>
            </a:prstGeom>
          </p:spPr>
        </p:pic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BF71437B-088B-C0CE-1265-B9303D83F837}"/>
              </a:ext>
            </a:extLst>
          </p:cNvPr>
          <p:cNvSpPr/>
          <p:nvPr/>
        </p:nvSpPr>
        <p:spPr>
          <a:xfrm>
            <a:off x="330232" y="209413"/>
            <a:ext cx="657868" cy="657866"/>
          </a:xfrm>
          <a:prstGeom prst="ellipse">
            <a:avLst/>
          </a:prstGeom>
          <a:solidFill>
            <a:schemeClr val="tx2"/>
          </a:solidFill>
          <a:ln w="50800" cap="flat" cmpd="sng" algn="ctr">
            <a:solidFill>
              <a:srgbClr val="DECEE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33" name="Slide Number Placeholder 2">
            <a:extLst>
              <a:ext uri="{FF2B5EF4-FFF2-40B4-BE49-F238E27FC236}">
                <a16:creationId xmlns:a16="http://schemas.microsoft.com/office/drawing/2014/main" id="{3A77E82C-A3C6-C39B-BD8F-7C7B03885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4833" y="6251575"/>
            <a:ext cx="6604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7BC55-1510-42AE-AB97-DB4D4BA64966}" type="slidenum">
              <a:rPr kumimoji="0" lang="en-GB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7AAEE7-37BA-7B95-0654-9E53C3D3EF1E}"/>
              </a:ext>
            </a:extLst>
          </p:cNvPr>
          <p:cNvSpPr txBox="1"/>
          <p:nvPr/>
        </p:nvSpPr>
        <p:spPr>
          <a:xfrm>
            <a:off x="9101423" y="6204639"/>
            <a:ext cx="21996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Adapted from </a:t>
            </a:r>
            <a:r>
              <a:rPr lang="en-GB" sz="1050" dirty="0" err="1"/>
              <a:t>Voorham</a:t>
            </a:r>
            <a:r>
              <a:rPr lang="en-GB" sz="1050" dirty="0"/>
              <a:t> J, et al. 2019</a:t>
            </a:r>
          </a:p>
        </p:txBody>
      </p:sp>
    </p:spTree>
    <p:extLst>
      <p:ext uri="{BB962C8B-B14F-4D97-AF65-F5344CB8AC3E}">
        <p14:creationId xmlns:p14="http://schemas.microsoft.com/office/powerpoint/2010/main" val="143652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CB9A61-4B7B-4FFF-9CEC-C167B597F0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*Low SCS dose, less than a median of 5.5 mg/day of a prednisolone-equivalent dose; high-dose SCS, median of 5.5 mg/day or higher prednisolone-equivalent dose during the baseline period.</a:t>
            </a:r>
          </a:p>
          <a:p>
            <a:r>
              <a:rPr lang="en-GB"/>
              <a:t>CI, confidence interval; CS, corticosteroid; SCS, systemic corticosteroid(s).</a:t>
            </a:r>
          </a:p>
          <a:p>
            <a:r>
              <a:rPr lang="en-GB"/>
              <a:t>1. Lee H, et al. </a:t>
            </a:r>
            <a:r>
              <a:rPr lang="en-GB" err="1"/>
              <a:t>Eur</a:t>
            </a:r>
            <a:r>
              <a:rPr lang="en-GB"/>
              <a:t> Respir J. 2019;54:1900804.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FAE5CF58-487C-2AC1-E069-6991099B2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922" y="180000"/>
            <a:ext cx="8169589" cy="720000"/>
          </a:xfrm>
        </p:spPr>
        <p:txBody>
          <a:bodyPr/>
          <a:lstStyle/>
          <a:p>
            <a:r>
              <a:rPr lang="en-GB" sz="2400"/>
              <a:t>Has the patient used 2 or more courses of SCS over the past 12 months and/or is using maintenance SCS therapy? </a:t>
            </a:r>
          </a:p>
        </p:txBody>
      </p:sp>
      <p:sp>
        <p:nvSpPr>
          <p:cNvPr id="15" name="Graphic 17">
            <a:extLst>
              <a:ext uri="{FF2B5EF4-FFF2-40B4-BE49-F238E27FC236}">
                <a16:creationId xmlns:a16="http://schemas.microsoft.com/office/drawing/2014/main" id="{64BC8CC2-EE7B-6869-6289-C92DE5D07ACA}"/>
              </a:ext>
            </a:extLst>
          </p:cNvPr>
          <p:cNvSpPr/>
          <p:nvPr/>
        </p:nvSpPr>
        <p:spPr>
          <a:xfrm>
            <a:off x="1255923" y="1151092"/>
            <a:ext cx="9683826" cy="720000"/>
          </a:xfrm>
          <a:custGeom>
            <a:avLst/>
            <a:gdLst>
              <a:gd name="connsiteX0" fmla="*/ 10062972 w 10058400"/>
              <a:gd name="connsiteY0" fmla="*/ 798195 h 790575"/>
              <a:gd name="connsiteX1" fmla="*/ 216122 w 10058400"/>
              <a:gd name="connsiteY1" fmla="*/ 798195 h 790575"/>
              <a:gd name="connsiteX2" fmla="*/ 0 w 10058400"/>
              <a:gd name="connsiteY2" fmla="*/ 582073 h 790575"/>
              <a:gd name="connsiteX3" fmla="*/ 0 w 10058400"/>
              <a:gd name="connsiteY3" fmla="*/ 0 h 790575"/>
              <a:gd name="connsiteX0" fmla="*/ 10062972 w 10062972"/>
              <a:gd name="connsiteY0" fmla="*/ 798195 h 798278"/>
              <a:gd name="connsiteX1" fmla="*/ 8106647 w 10062972"/>
              <a:gd name="connsiteY1" fmla="*/ 798278 h 798278"/>
              <a:gd name="connsiteX2" fmla="*/ 216122 w 10062972"/>
              <a:gd name="connsiteY2" fmla="*/ 798195 h 798278"/>
              <a:gd name="connsiteX3" fmla="*/ 0 w 10062972"/>
              <a:gd name="connsiteY3" fmla="*/ 582073 h 798278"/>
              <a:gd name="connsiteX4" fmla="*/ 0 w 10062972"/>
              <a:gd name="connsiteY4" fmla="*/ 0 h 798278"/>
              <a:gd name="connsiteX0" fmla="*/ 8106647 w 8106647"/>
              <a:gd name="connsiteY0" fmla="*/ 798278 h 798278"/>
              <a:gd name="connsiteX1" fmla="*/ 216122 w 8106647"/>
              <a:gd name="connsiteY1" fmla="*/ 798195 h 798278"/>
              <a:gd name="connsiteX2" fmla="*/ 0 w 8106647"/>
              <a:gd name="connsiteY2" fmla="*/ 582073 h 798278"/>
              <a:gd name="connsiteX3" fmla="*/ 0 w 8106647"/>
              <a:gd name="connsiteY3" fmla="*/ 0 h 79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6647" h="798278">
                <a:moveTo>
                  <a:pt x="8106647" y="798278"/>
                </a:moveTo>
                <a:lnTo>
                  <a:pt x="216122" y="798195"/>
                </a:lnTo>
                <a:cubicBezTo>
                  <a:pt x="96774" y="798195"/>
                  <a:pt x="0" y="701421"/>
                  <a:pt x="0" y="582073"/>
                </a:cubicBezTo>
                <a:lnTo>
                  <a:pt x="0" y="0"/>
                </a:lnTo>
              </a:path>
            </a:pathLst>
          </a:custGeom>
          <a:ln w="19050" cap="rnd">
            <a:solidFill>
              <a:schemeClr val="tx2"/>
            </a:solidFill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44000" tIns="45720" rIns="115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2000" dirty="0"/>
              <a:t>SCS use is associated with an increased risk of mortality</a:t>
            </a:r>
            <a:r>
              <a:rPr lang="en-GB" sz="2000" baseline="30000" dirty="0"/>
              <a:t>1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0EED16-E884-8CCB-3421-1F998162775E}"/>
              </a:ext>
            </a:extLst>
          </p:cNvPr>
          <p:cNvGrpSpPr/>
          <p:nvPr/>
        </p:nvGrpSpPr>
        <p:grpSpPr>
          <a:xfrm>
            <a:off x="9777960" y="1177690"/>
            <a:ext cx="2237744" cy="618647"/>
            <a:chOff x="442915" y="1322638"/>
            <a:chExt cx="2237744" cy="618647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7691811-5987-3F6D-E35B-50E4A9313F2B}"/>
                </a:ext>
              </a:extLst>
            </p:cNvPr>
            <p:cNvSpPr/>
            <p:nvPr/>
          </p:nvSpPr>
          <p:spPr>
            <a:xfrm>
              <a:off x="442915" y="1322638"/>
              <a:ext cx="2237744" cy="618647"/>
            </a:xfrm>
            <a:prstGeom prst="roundRect">
              <a:avLst>
                <a:gd name="adj" fmla="val 50000"/>
              </a:avLst>
            </a:prstGeom>
            <a:solidFill>
              <a:srgbClr val="0085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3D1781E-BF45-4CEB-2C94-3F956669A6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085" t="27099" r="18473" b="64148"/>
            <a:stretch/>
          </p:blipFill>
          <p:spPr>
            <a:xfrm>
              <a:off x="585069" y="1357223"/>
              <a:ext cx="1953436" cy="531448"/>
            </a:xfrm>
            <a:prstGeom prst="roundRect">
              <a:avLst>
                <a:gd name="adj" fmla="val 36497"/>
              </a:avLst>
            </a:prstGeom>
          </p:spPr>
        </p:pic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BF71437B-088B-C0CE-1265-B9303D83F837}"/>
              </a:ext>
            </a:extLst>
          </p:cNvPr>
          <p:cNvSpPr/>
          <p:nvPr/>
        </p:nvSpPr>
        <p:spPr>
          <a:xfrm>
            <a:off x="330232" y="209413"/>
            <a:ext cx="657868" cy="657866"/>
          </a:xfrm>
          <a:prstGeom prst="ellipse">
            <a:avLst/>
          </a:prstGeom>
          <a:solidFill>
            <a:schemeClr val="tx2"/>
          </a:solidFill>
          <a:ln w="50800" cap="flat" cmpd="sng" algn="ctr">
            <a:solidFill>
              <a:srgbClr val="DECEE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33" name="Slide Number Placeholder 2">
            <a:extLst>
              <a:ext uri="{FF2B5EF4-FFF2-40B4-BE49-F238E27FC236}">
                <a16:creationId xmlns:a16="http://schemas.microsoft.com/office/drawing/2014/main" id="{3A77E82C-A3C6-C39B-BD8F-7C7B03885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4833" y="6251575"/>
            <a:ext cx="6604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7BC55-1510-42AE-AB97-DB4D4BA64966}" type="slidenum">
              <a:rPr kumimoji="0" lang="en-GB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1057F4C-C8D2-07E3-2E7D-A1A2C2525D18}"/>
              </a:ext>
            </a:extLst>
          </p:cNvPr>
          <p:cNvSpPr/>
          <p:nvPr/>
        </p:nvSpPr>
        <p:spPr>
          <a:xfrm>
            <a:off x="894703" y="5470453"/>
            <a:ext cx="10274706" cy="649643"/>
          </a:xfrm>
          <a:prstGeom prst="roundRect">
            <a:avLst>
              <a:gd name="adj" fmla="val 5000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lIns="720000"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Significant dose-response relationship between SCS use and long-term mortality </a:t>
            </a:r>
            <a:br>
              <a:rPr kumimoji="0" lang="en-GB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(low-dose hazard ratio 1.84 [95% CI 1.69, 2.00]; high-dose hazard ratio 2.56 [95% CI 2.35, 2.80])</a:t>
            </a:r>
            <a:r>
              <a:rPr kumimoji="0" lang="en-GB" sz="140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n-GB" sz="14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*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A27748D-51CB-EFFA-C1C8-2B7318600E91}"/>
              </a:ext>
            </a:extLst>
          </p:cNvPr>
          <p:cNvGrpSpPr/>
          <p:nvPr/>
        </p:nvGrpSpPr>
        <p:grpSpPr>
          <a:xfrm>
            <a:off x="898737" y="5529867"/>
            <a:ext cx="540000" cy="540000"/>
            <a:chOff x="873739" y="5097773"/>
            <a:chExt cx="654598" cy="654598"/>
          </a:xfrm>
        </p:grpSpPr>
        <p:sp>
          <p:nvSpPr>
            <p:cNvPr id="5" name="Teardrop 4">
              <a:extLst>
                <a:ext uri="{FF2B5EF4-FFF2-40B4-BE49-F238E27FC236}">
                  <a16:creationId xmlns:a16="http://schemas.microsoft.com/office/drawing/2014/main" id="{C211AFB1-1552-68F7-2DD7-329868B27C1D}"/>
                </a:ext>
              </a:extLst>
            </p:cNvPr>
            <p:cNvSpPr/>
            <p:nvPr/>
          </p:nvSpPr>
          <p:spPr>
            <a:xfrm rot="10800000">
              <a:off x="873739" y="5097773"/>
              <a:ext cx="654598" cy="654598"/>
            </a:xfrm>
            <a:prstGeom prst="teardrop">
              <a:avLst/>
            </a:prstGeom>
            <a:solidFill>
              <a:schemeClr val="accent1"/>
            </a:solidFill>
            <a:ln w="127000" cap="rnd" cmpd="sng" algn="ctr">
              <a:solidFill>
                <a:schemeClr val="accent1">
                  <a:alpha val="20000"/>
                </a:schemeClr>
              </a:solidFill>
              <a:prstDash val="solid"/>
              <a:round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22ECC128-A894-D8E1-862E-3615C357E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93271" y="5218979"/>
              <a:ext cx="392297" cy="392297"/>
            </a:xfrm>
            <a:prstGeom prst="rect">
              <a:avLst/>
            </a:prstGeom>
          </p:spPr>
        </p:pic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E6BA458-B997-3FC3-5173-BC1CDAC85097}"/>
              </a:ext>
            </a:extLst>
          </p:cNvPr>
          <p:cNvCxnSpPr>
            <a:cxnSpLocks/>
          </p:cNvCxnSpPr>
          <p:nvPr/>
        </p:nvCxnSpPr>
        <p:spPr>
          <a:xfrm flipH="1">
            <a:off x="1573318" y="5549528"/>
            <a:ext cx="9492181" cy="0"/>
          </a:xfrm>
          <a:prstGeom prst="line">
            <a:avLst/>
          </a:prstGeom>
          <a:ln w="19050" cap="rnd">
            <a:solidFill>
              <a:schemeClr val="accent1"/>
            </a:solidFill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D7A802-C56A-01F5-A3FC-5790324A701F}"/>
              </a:ext>
            </a:extLst>
          </p:cNvPr>
          <p:cNvCxnSpPr>
            <a:cxnSpLocks/>
          </p:cNvCxnSpPr>
          <p:nvPr/>
        </p:nvCxnSpPr>
        <p:spPr>
          <a:xfrm flipH="1">
            <a:off x="1573318" y="6046676"/>
            <a:ext cx="9492181" cy="0"/>
          </a:xfrm>
          <a:prstGeom prst="line">
            <a:avLst/>
          </a:prstGeom>
          <a:ln w="19050" cap="rnd">
            <a:solidFill>
              <a:schemeClr val="accent1"/>
            </a:solidFill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8FFF39F1-5916-8389-5E66-E777F488356B}"/>
              </a:ext>
            </a:extLst>
          </p:cNvPr>
          <p:cNvSpPr txBox="1"/>
          <p:nvPr/>
        </p:nvSpPr>
        <p:spPr>
          <a:xfrm>
            <a:off x="2035321" y="4604014"/>
            <a:ext cx="2524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Follow-up duration</a:t>
            </a:r>
            <a:r>
              <a:rPr lang="en-GB" sz="1100" b="1" kern="0">
                <a:latin typeface="Arial"/>
              </a:rPr>
              <a:t> (</a:t>
            </a: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years)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DA2994-F995-D905-A35E-3ABA7C7844EC}"/>
              </a:ext>
            </a:extLst>
          </p:cNvPr>
          <p:cNvSpPr/>
          <p:nvPr/>
        </p:nvSpPr>
        <p:spPr>
          <a:xfrm>
            <a:off x="366408" y="1935008"/>
            <a:ext cx="5644549" cy="32367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Time to death with ≥6-month use vs &lt;6-month use of SCS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6CCFFE-0984-91E8-A001-96D0035F8641}"/>
              </a:ext>
            </a:extLst>
          </p:cNvPr>
          <p:cNvSpPr txBox="1"/>
          <p:nvPr/>
        </p:nvSpPr>
        <p:spPr>
          <a:xfrm>
            <a:off x="1074110" y="442677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654744-C57D-6A7A-73B6-596705557A14}"/>
              </a:ext>
            </a:extLst>
          </p:cNvPr>
          <p:cNvSpPr txBox="1"/>
          <p:nvPr/>
        </p:nvSpPr>
        <p:spPr>
          <a:xfrm>
            <a:off x="1908174" y="442677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B00E99-EBFE-E8D6-C647-5478386B10B3}"/>
              </a:ext>
            </a:extLst>
          </p:cNvPr>
          <p:cNvSpPr txBox="1"/>
          <p:nvPr/>
        </p:nvSpPr>
        <p:spPr>
          <a:xfrm>
            <a:off x="2742238" y="442677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E5D601-BADE-9655-ECB2-69DC1BB7E12F}"/>
              </a:ext>
            </a:extLst>
          </p:cNvPr>
          <p:cNvSpPr txBox="1"/>
          <p:nvPr/>
        </p:nvSpPr>
        <p:spPr>
          <a:xfrm>
            <a:off x="3582053" y="442677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E2FAE0-C63B-3A4E-7645-6182B1F445F2}"/>
              </a:ext>
            </a:extLst>
          </p:cNvPr>
          <p:cNvSpPr txBox="1"/>
          <p:nvPr/>
        </p:nvSpPr>
        <p:spPr>
          <a:xfrm>
            <a:off x="4428059" y="442677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1460D24-48C0-E405-1490-7D3F7B77F992}"/>
              </a:ext>
            </a:extLst>
          </p:cNvPr>
          <p:cNvSpPr txBox="1"/>
          <p:nvPr/>
        </p:nvSpPr>
        <p:spPr>
          <a:xfrm>
            <a:off x="5244431" y="442677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E24443D-C795-4B8D-57D4-DEDD8E1D34A9}"/>
              </a:ext>
            </a:extLst>
          </p:cNvPr>
          <p:cNvGrpSpPr/>
          <p:nvPr/>
        </p:nvGrpSpPr>
        <p:grpSpPr>
          <a:xfrm>
            <a:off x="1136735" y="2402178"/>
            <a:ext cx="4468484" cy="2048193"/>
            <a:chOff x="1221777" y="2178208"/>
            <a:chExt cx="4468484" cy="2230721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272FA372-354A-179B-6DF3-E7D9CD15DA7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470467" y="4372928"/>
              <a:ext cx="72000" cy="0"/>
            </a:xfrm>
            <a:prstGeom prst="line">
              <a:avLst/>
            </a:prstGeom>
            <a:ln w="1905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14A2BB6-59A6-1EC1-57DC-C14071081DF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611616" y="4372928"/>
              <a:ext cx="72000" cy="0"/>
            </a:xfrm>
            <a:prstGeom prst="line">
              <a:avLst/>
            </a:prstGeom>
            <a:ln w="1905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788765C-77BC-C051-D665-A53C3D1B9C1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773130" y="4372929"/>
              <a:ext cx="72000" cy="0"/>
            </a:xfrm>
            <a:prstGeom prst="line">
              <a:avLst/>
            </a:prstGeom>
            <a:ln w="1905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C6C42C0-24FD-3B24-AC59-5EE8363F7B2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934643" y="4372929"/>
              <a:ext cx="72000" cy="0"/>
            </a:xfrm>
            <a:prstGeom prst="line">
              <a:avLst/>
            </a:prstGeom>
            <a:ln w="1905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AB950DF-2A7B-BFDB-15E3-FDA629CC1A7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096157" y="4372929"/>
              <a:ext cx="72000" cy="0"/>
            </a:xfrm>
            <a:prstGeom prst="line">
              <a:avLst/>
            </a:prstGeom>
            <a:ln w="1905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86F70F3-0028-3CDA-A34E-E43B0EC9412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257666" y="4372929"/>
              <a:ext cx="72000" cy="0"/>
            </a:xfrm>
            <a:prstGeom prst="line">
              <a:avLst/>
            </a:prstGeom>
            <a:ln w="1905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F735635-B68F-305F-F6CB-BA5F0D57D964}"/>
                </a:ext>
              </a:extLst>
            </p:cNvPr>
            <p:cNvSpPr/>
            <p:nvPr/>
          </p:nvSpPr>
          <p:spPr>
            <a:xfrm>
              <a:off x="1293665" y="2187201"/>
              <a:ext cx="4396596" cy="2151563"/>
            </a:xfrm>
            <a:custGeom>
              <a:avLst/>
              <a:gdLst>
                <a:gd name="connsiteX0" fmla="*/ 0 w 4253346"/>
                <a:gd name="connsiteY0" fmla="*/ 0 h 1745673"/>
                <a:gd name="connsiteX1" fmla="*/ 0 w 4253346"/>
                <a:gd name="connsiteY1" fmla="*/ 1745673 h 1745673"/>
                <a:gd name="connsiteX2" fmla="*/ 4253346 w 4253346"/>
                <a:gd name="connsiteY2" fmla="*/ 1745673 h 174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53346" h="1745673">
                  <a:moveTo>
                    <a:pt x="0" y="0"/>
                  </a:moveTo>
                  <a:lnTo>
                    <a:pt x="0" y="1745673"/>
                  </a:lnTo>
                  <a:lnTo>
                    <a:pt x="4253346" y="1745673"/>
                  </a:lnTo>
                </a:path>
              </a:pathLst>
            </a:custGeom>
            <a:noFill/>
            <a:ln w="19050" cap="sq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5B68A8E-02BC-4D74-7690-DEF73277C39D}"/>
                </a:ext>
              </a:extLst>
            </p:cNvPr>
            <p:cNvCxnSpPr>
              <a:cxnSpLocks/>
            </p:cNvCxnSpPr>
            <p:nvPr/>
          </p:nvCxnSpPr>
          <p:spPr>
            <a:xfrm>
              <a:off x="1221777" y="2188093"/>
              <a:ext cx="72000" cy="0"/>
            </a:xfrm>
            <a:prstGeom prst="line">
              <a:avLst/>
            </a:prstGeom>
            <a:ln w="1905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3685C9E-437C-8647-EDD8-FE7053B17DE2}"/>
                </a:ext>
              </a:extLst>
            </p:cNvPr>
            <p:cNvCxnSpPr>
              <a:cxnSpLocks/>
            </p:cNvCxnSpPr>
            <p:nvPr/>
          </p:nvCxnSpPr>
          <p:spPr>
            <a:xfrm>
              <a:off x="1221777" y="2618227"/>
              <a:ext cx="72000" cy="0"/>
            </a:xfrm>
            <a:prstGeom prst="line">
              <a:avLst/>
            </a:prstGeom>
            <a:ln w="1905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91F14AB-8D6F-9852-A4D4-9A30AADDA2F5}"/>
                </a:ext>
              </a:extLst>
            </p:cNvPr>
            <p:cNvCxnSpPr>
              <a:cxnSpLocks/>
            </p:cNvCxnSpPr>
            <p:nvPr/>
          </p:nvCxnSpPr>
          <p:spPr>
            <a:xfrm>
              <a:off x="1221777" y="3048361"/>
              <a:ext cx="72000" cy="0"/>
            </a:xfrm>
            <a:prstGeom prst="line">
              <a:avLst/>
            </a:prstGeom>
            <a:ln w="1905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9DB2AFB-9CA4-2EFE-30C4-06E57957D8CA}"/>
                </a:ext>
              </a:extLst>
            </p:cNvPr>
            <p:cNvCxnSpPr>
              <a:cxnSpLocks/>
            </p:cNvCxnSpPr>
            <p:nvPr/>
          </p:nvCxnSpPr>
          <p:spPr>
            <a:xfrm>
              <a:off x="1221777" y="3478495"/>
              <a:ext cx="72000" cy="0"/>
            </a:xfrm>
            <a:prstGeom prst="line">
              <a:avLst/>
            </a:prstGeom>
            <a:ln w="1905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1DECFDF-16E1-C2B5-289A-8AE6439D5ED8}"/>
                </a:ext>
              </a:extLst>
            </p:cNvPr>
            <p:cNvCxnSpPr>
              <a:cxnSpLocks/>
            </p:cNvCxnSpPr>
            <p:nvPr/>
          </p:nvCxnSpPr>
          <p:spPr>
            <a:xfrm>
              <a:off x="1221777" y="3908629"/>
              <a:ext cx="72000" cy="0"/>
            </a:xfrm>
            <a:prstGeom prst="line">
              <a:avLst/>
            </a:prstGeom>
            <a:ln w="1905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912E866-3A0C-80D1-4F6C-A2C1E4725166}"/>
                </a:ext>
              </a:extLst>
            </p:cNvPr>
            <p:cNvCxnSpPr>
              <a:cxnSpLocks/>
            </p:cNvCxnSpPr>
            <p:nvPr/>
          </p:nvCxnSpPr>
          <p:spPr>
            <a:xfrm>
              <a:off x="1221777" y="4338766"/>
              <a:ext cx="72000" cy="0"/>
            </a:xfrm>
            <a:prstGeom prst="line">
              <a:avLst/>
            </a:prstGeom>
            <a:ln w="1905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617ED68B-5B25-ECC0-5C78-9AABE6954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85612" y="2179641"/>
              <a:ext cx="4232274" cy="708429"/>
            </a:xfrm>
            <a:prstGeom prst="rect">
              <a:avLst/>
            </a:prstGeom>
          </p:spPr>
        </p:pic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B58779C7-21E0-BB36-5D8F-0D3F2A037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98312" y="2178208"/>
              <a:ext cx="4208168" cy="1070675"/>
            </a:xfrm>
            <a:prstGeom prst="rect">
              <a:avLst/>
            </a:prstGeom>
          </p:spPr>
        </p:pic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D866264-63A2-6AA7-7D43-CF068A2511BD}"/>
              </a:ext>
            </a:extLst>
          </p:cNvPr>
          <p:cNvSpPr txBox="1"/>
          <p:nvPr/>
        </p:nvSpPr>
        <p:spPr>
          <a:xfrm rot="16200000">
            <a:off x="-567720" y="3228329"/>
            <a:ext cx="23299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Proportion of patients </a:t>
            </a:r>
            <a:br>
              <a:rPr kumimoji="0" lang="en-GB" sz="1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who survived (%)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AA033AA-9E62-5EE2-C556-D81229361632}"/>
              </a:ext>
            </a:extLst>
          </p:cNvPr>
          <p:cNvSpPr txBox="1"/>
          <p:nvPr/>
        </p:nvSpPr>
        <p:spPr>
          <a:xfrm>
            <a:off x="1235770" y="4028395"/>
            <a:ext cx="201622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Log-rank P&lt;0.001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EFE71CE-2D1E-4536-2448-7629D0FB6D39}"/>
              </a:ext>
            </a:extLst>
          </p:cNvPr>
          <p:cNvSpPr txBox="1"/>
          <p:nvPr/>
        </p:nvSpPr>
        <p:spPr>
          <a:xfrm>
            <a:off x="748895" y="2274536"/>
            <a:ext cx="43954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100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33F146E-6342-3782-E299-6BFE51CA95BC}"/>
              </a:ext>
            </a:extLst>
          </p:cNvPr>
          <p:cNvSpPr txBox="1"/>
          <p:nvPr/>
        </p:nvSpPr>
        <p:spPr>
          <a:xfrm>
            <a:off x="833855" y="2650653"/>
            <a:ext cx="35458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80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D71158D-FE07-3B70-434B-44F8B08DE268}"/>
              </a:ext>
            </a:extLst>
          </p:cNvPr>
          <p:cNvSpPr txBox="1"/>
          <p:nvPr/>
        </p:nvSpPr>
        <p:spPr>
          <a:xfrm>
            <a:off x="833855" y="3034633"/>
            <a:ext cx="35458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60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8062EDC-FA45-60B3-5AE4-1497FB004A68}"/>
              </a:ext>
            </a:extLst>
          </p:cNvPr>
          <p:cNvSpPr txBox="1"/>
          <p:nvPr/>
        </p:nvSpPr>
        <p:spPr>
          <a:xfrm>
            <a:off x="833855" y="3440932"/>
            <a:ext cx="35458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40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CA89F1B-1973-4F80-F96F-5402A56E5863}"/>
              </a:ext>
            </a:extLst>
          </p:cNvPr>
          <p:cNvSpPr txBox="1"/>
          <p:nvPr/>
        </p:nvSpPr>
        <p:spPr>
          <a:xfrm>
            <a:off x="833855" y="3836598"/>
            <a:ext cx="35458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20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81B4BBB-D337-0AA9-6897-A2F7969EDF48}"/>
              </a:ext>
            </a:extLst>
          </p:cNvPr>
          <p:cNvSpPr txBox="1"/>
          <p:nvPr/>
        </p:nvSpPr>
        <p:spPr>
          <a:xfrm>
            <a:off x="918814" y="4399673"/>
            <a:ext cx="269625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9DBF1513-A225-6AA9-DA32-C73B093499D2}"/>
              </a:ext>
            </a:extLst>
          </p:cNvPr>
          <p:cNvGrpSpPr/>
          <p:nvPr/>
        </p:nvGrpSpPr>
        <p:grpSpPr>
          <a:xfrm>
            <a:off x="1348391" y="3181533"/>
            <a:ext cx="2763484" cy="500137"/>
            <a:chOff x="7106870" y="3117054"/>
            <a:chExt cx="2763484" cy="500137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A5841B5-D014-4FED-A307-E0BEC6E5AFCA}"/>
                </a:ext>
              </a:extLst>
            </p:cNvPr>
            <p:cNvSpPr txBox="1"/>
            <p:nvPr/>
          </p:nvSpPr>
          <p:spPr>
            <a:xfrm>
              <a:off x="7337090" y="3117054"/>
              <a:ext cx="2533264" cy="50013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CS-independent asthma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CS-dependent asthma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A33C869-5A22-589E-AE8E-509EDF46A0F8}"/>
                </a:ext>
              </a:extLst>
            </p:cNvPr>
            <p:cNvCxnSpPr/>
            <p:nvPr/>
          </p:nvCxnSpPr>
          <p:spPr>
            <a:xfrm>
              <a:off x="7106870" y="3257400"/>
              <a:ext cx="258062" cy="0"/>
            </a:xfrm>
            <a:prstGeom prst="line">
              <a:avLst/>
            </a:prstGeom>
            <a:ln w="28575" cap="flat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B67968C-DDE8-EF04-C8A3-A61B2E68859C}"/>
                </a:ext>
              </a:extLst>
            </p:cNvPr>
            <p:cNvCxnSpPr/>
            <p:nvPr/>
          </p:nvCxnSpPr>
          <p:spPr>
            <a:xfrm>
              <a:off x="7106870" y="3481687"/>
              <a:ext cx="258062" cy="0"/>
            </a:xfrm>
            <a:prstGeom prst="line">
              <a:avLst/>
            </a:prstGeom>
            <a:ln w="28575" cap="flat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F309BA4-5FE9-0157-4FC4-8E31197A4C81}"/>
              </a:ext>
            </a:extLst>
          </p:cNvPr>
          <p:cNvGrpSpPr/>
          <p:nvPr/>
        </p:nvGrpSpPr>
        <p:grpSpPr>
          <a:xfrm>
            <a:off x="260500" y="4791210"/>
            <a:ext cx="5455411" cy="432280"/>
            <a:chOff x="278636" y="4562282"/>
            <a:chExt cx="5455411" cy="432280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D15F2C2-BDBF-98F5-1682-91E953A7C3BA}"/>
                </a:ext>
              </a:extLst>
            </p:cNvPr>
            <p:cNvSpPr txBox="1"/>
            <p:nvPr/>
          </p:nvSpPr>
          <p:spPr>
            <a:xfrm>
              <a:off x="5279365" y="4562282"/>
              <a:ext cx="45468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/>
                <a:t>29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C94423B-E719-3AB3-F4E3-3D205410D811}"/>
                </a:ext>
              </a:extLst>
            </p:cNvPr>
            <p:cNvSpPr txBox="1"/>
            <p:nvPr/>
          </p:nvSpPr>
          <p:spPr>
            <a:xfrm>
              <a:off x="5272192" y="4732952"/>
              <a:ext cx="45468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/>
                <a:t>47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42BB7EB-D62F-39D3-CB1F-585F5A4C5846}"/>
                </a:ext>
              </a:extLst>
            </p:cNvPr>
            <p:cNvSpPr txBox="1"/>
            <p:nvPr/>
          </p:nvSpPr>
          <p:spPr>
            <a:xfrm>
              <a:off x="4347434" y="4562282"/>
              <a:ext cx="504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/>
                <a:t>6,159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69CC40B-290B-B615-0F99-84B008FA2DA8}"/>
                </a:ext>
              </a:extLst>
            </p:cNvPr>
            <p:cNvSpPr txBox="1"/>
            <p:nvPr/>
          </p:nvSpPr>
          <p:spPr>
            <a:xfrm>
              <a:off x="4340261" y="4732952"/>
              <a:ext cx="504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/>
                <a:t>4,835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BD037B7-46E4-7B50-8475-46FC6FB49C83}"/>
                </a:ext>
              </a:extLst>
            </p:cNvPr>
            <p:cNvSpPr txBox="1"/>
            <p:nvPr/>
          </p:nvSpPr>
          <p:spPr>
            <a:xfrm>
              <a:off x="3512679" y="4562282"/>
              <a:ext cx="504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/>
                <a:t>6,735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A22336DF-46B2-5C63-24E4-6A059EF10B3C}"/>
                </a:ext>
              </a:extLst>
            </p:cNvPr>
            <p:cNvSpPr txBox="1"/>
            <p:nvPr/>
          </p:nvSpPr>
          <p:spPr>
            <a:xfrm>
              <a:off x="3505506" y="4732952"/>
              <a:ext cx="504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/>
                <a:t>5,462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9FDA97C9-651E-A041-184C-FABE94395EA0}"/>
                </a:ext>
              </a:extLst>
            </p:cNvPr>
            <p:cNvSpPr txBox="1"/>
            <p:nvPr/>
          </p:nvSpPr>
          <p:spPr>
            <a:xfrm>
              <a:off x="2670367" y="4562282"/>
              <a:ext cx="504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/>
                <a:t>7,297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10B8F53E-EBE0-CD15-8F4C-40CD0AB88528}"/>
                </a:ext>
              </a:extLst>
            </p:cNvPr>
            <p:cNvSpPr txBox="1"/>
            <p:nvPr/>
          </p:nvSpPr>
          <p:spPr>
            <a:xfrm>
              <a:off x="2663194" y="4732952"/>
              <a:ext cx="504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/>
                <a:t>6,249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53F677CF-E942-A106-9943-1D9071760CDC}"/>
                </a:ext>
              </a:extLst>
            </p:cNvPr>
            <p:cNvSpPr txBox="1"/>
            <p:nvPr/>
          </p:nvSpPr>
          <p:spPr>
            <a:xfrm>
              <a:off x="1822251" y="4562282"/>
              <a:ext cx="540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/>
                <a:t>7,904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13EFFEBA-FD06-59C3-D654-DF8A1BD0C169}"/>
                </a:ext>
              </a:extLst>
            </p:cNvPr>
            <p:cNvSpPr txBox="1"/>
            <p:nvPr/>
          </p:nvSpPr>
          <p:spPr>
            <a:xfrm>
              <a:off x="1815078" y="4732952"/>
              <a:ext cx="54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/>
                <a:t>7,129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A4B9C6F1-1F7D-34CD-2938-559E64096DF9}"/>
                </a:ext>
              </a:extLst>
            </p:cNvPr>
            <p:cNvSpPr txBox="1"/>
            <p:nvPr/>
          </p:nvSpPr>
          <p:spPr>
            <a:xfrm>
              <a:off x="976155" y="4562282"/>
              <a:ext cx="540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/>
                <a:t>8,334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E270F2C5-1647-1C18-81A3-B98C945E5DD7}"/>
                </a:ext>
              </a:extLst>
            </p:cNvPr>
            <p:cNvSpPr txBox="1"/>
            <p:nvPr/>
          </p:nvSpPr>
          <p:spPr>
            <a:xfrm>
              <a:off x="976155" y="4732952"/>
              <a:ext cx="540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/>
                <a:t>8,334</a:t>
              </a:r>
            </a:p>
          </p:txBody>
        </p: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9A9D8A02-9ED0-4EF6-265F-129A013DB5EE}"/>
                </a:ext>
              </a:extLst>
            </p:cNvPr>
            <p:cNvCxnSpPr/>
            <p:nvPr/>
          </p:nvCxnSpPr>
          <p:spPr>
            <a:xfrm>
              <a:off x="633971" y="4695141"/>
              <a:ext cx="258062" cy="0"/>
            </a:xfrm>
            <a:prstGeom prst="line">
              <a:avLst/>
            </a:prstGeom>
            <a:ln w="28575" cap="flat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FA6C11F3-AAE3-3EE1-46E1-EEF3589C1411}"/>
                </a:ext>
              </a:extLst>
            </p:cNvPr>
            <p:cNvCxnSpPr/>
            <p:nvPr/>
          </p:nvCxnSpPr>
          <p:spPr>
            <a:xfrm>
              <a:off x="633971" y="4866370"/>
              <a:ext cx="258062" cy="0"/>
            </a:xfrm>
            <a:prstGeom prst="line">
              <a:avLst/>
            </a:prstGeom>
            <a:ln w="28575" cap="flat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D7FBC785-8CAC-D1FE-EC68-B057CE794803}"/>
                </a:ext>
              </a:extLst>
            </p:cNvPr>
            <p:cNvSpPr txBox="1"/>
            <p:nvPr/>
          </p:nvSpPr>
          <p:spPr>
            <a:xfrm>
              <a:off x="278636" y="4639043"/>
              <a:ext cx="7507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/>
                <a:t>n=</a:t>
              </a: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0C021D6A-7E69-0B60-68C6-028C6E8A18BE}"/>
              </a:ext>
            </a:extLst>
          </p:cNvPr>
          <p:cNvSpPr txBox="1"/>
          <p:nvPr/>
        </p:nvSpPr>
        <p:spPr>
          <a:xfrm>
            <a:off x="7917275" y="4604014"/>
            <a:ext cx="25158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Follow-up duration</a:t>
            </a:r>
            <a:r>
              <a:rPr lang="en-GB" sz="1100" b="1" kern="0">
                <a:latin typeface="Arial"/>
              </a:rPr>
              <a:t> (</a:t>
            </a: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years)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A78A39FC-2D5F-7574-39C1-2AC727F5ADE3}"/>
              </a:ext>
            </a:extLst>
          </p:cNvPr>
          <p:cNvSpPr/>
          <p:nvPr/>
        </p:nvSpPr>
        <p:spPr>
          <a:xfrm>
            <a:off x="6256283" y="1935008"/>
            <a:ext cx="5653088" cy="323674"/>
          </a:xfrm>
          <a:prstGeom prst="roundRect">
            <a:avLst>
              <a:gd name="adj" fmla="val 0"/>
            </a:avLst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Time to death according to SCS dose*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DA08D47F-5947-B48F-18E1-63A9C9A1552F}"/>
              </a:ext>
            </a:extLst>
          </p:cNvPr>
          <p:cNvSpPr txBox="1"/>
          <p:nvPr/>
        </p:nvSpPr>
        <p:spPr>
          <a:xfrm>
            <a:off x="6950784" y="442677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B98EF030-964B-87DC-B9ED-E14CE69FF2F1}"/>
              </a:ext>
            </a:extLst>
          </p:cNvPr>
          <p:cNvSpPr txBox="1"/>
          <p:nvPr/>
        </p:nvSpPr>
        <p:spPr>
          <a:xfrm>
            <a:off x="7777921" y="442677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17E709B1-FCA4-24F9-8B43-AEB42304418A}"/>
              </a:ext>
            </a:extLst>
          </p:cNvPr>
          <p:cNvSpPr txBox="1"/>
          <p:nvPr/>
        </p:nvSpPr>
        <p:spPr>
          <a:xfrm>
            <a:off x="8611985" y="442677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EBDE58E2-CC3B-D521-0A08-AE7A6AADE09B}"/>
              </a:ext>
            </a:extLst>
          </p:cNvPr>
          <p:cNvSpPr txBox="1"/>
          <p:nvPr/>
        </p:nvSpPr>
        <p:spPr>
          <a:xfrm>
            <a:off x="9451800" y="442677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54352B7C-1CCF-02EB-B666-14F28CB5AB16}"/>
              </a:ext>
            </a:extLst>
          </p:cNvPr>
          <p:cNvSpPr txBox="1"/>
          <p:nvPr/>
        </p:nvSpPr>
        <p:spPr>
          <a:xfrm>
            <a:off x="10297806" y="4426774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8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E0E274F0-D6CD-8690-EB20-4F81F58B4B83}"/>
              </a:ext>
            </a:extLst>
          </p:cNvPr>
          <p:cNvSpPr txBox="1"/>
          <p:nvPr/>
        </p:nvSpPr>
        <p:spPr>
          <a:xfrm>
            <a:off x="11114178" y="4426774"/>
            <a:ext cx="354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10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729A01CE-1B81-4C97-6B75-133361EA5EEE}"/>
              </a:ext>
            </a:extLst>
          </p:cNvPr>
          <p:cNvGrpSpPr/>
          <p:nvPr/>
        </p:nvGrpSpPr>
        <p:grpSpPr>
          <a:xfrm>
            <a:off x="7006780" y="2397938"/>
            <a:ext cx="4468484" cy="2027311"/>
            <a:chOff x="6846497" y="2173968"/>
            <a:chExt cx="4468484" cy="2234961"/>
          </a:xfrm>
        </p:grpSpPr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53E092D8-149A-1A35-C09E-66DB0023971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095187" y="4372928"/>
              <a:ext cx="72000" cy="0"/>
            </a:xfrm>
            <a:prstGeom prst="line">
              <a:avLst/>
            </a:prstGeom>
            <a:ln w="1905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1B919E19-9706-744B-FEBB-3FB993CD87F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0236336" y="4372928"/>
              <a:ext cx="72000" cy="0"/>
            </a:xfrm>
            <a:prstGeom prst="line">
              <a:avLst/>
            </a:prstGeom>
            <a:ln w="1905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F8EB63BF-392E-AC06-8F36-C930A87C237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397850" y="4372929"/>
              <a:ext cx="72000" cy="0"/>
            </a:xfrm>
            <a:prstGeom prst="line">
              <a:avLst/>
            </a:prstGeom>
            <a:ln w="1905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558D22CC-5C7D-BFA1-85F0-37856DBD37B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559363" y="4372929"/>
              <a:ext cx="72000" cy="0"/>
            </a:xfrm>
            <a:prstGeom prst="line">
              <a:avLst/>
            </a:prstGeom>
            <a:ln w="1905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D790C782-9CE7-786A-7B29-B07582FABC1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720877" y="4372929"/>
              <a:ext cx="72000" cy="0"/>
            </a:xfrm>
            <a:prstGeom prst="line">
              <a:avLst/>
            </a:prstGeom>
            <a:ln w="1905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7EBBE1D4-E415-9129-C112-FD0A4991D97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882386" y="4372929"/>
              <a:ext cx="72000" cy="0"/>
            </a:xfrm>
            <a:prstGeom prst="line">
              <a:avLst/>
            </a:prstGeom>
            <a:ln w="1905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6FC9FEA5-50EC-2A15-BB06-F84E3CDE14AF}"/>
                </a:ext>
              </a:extLst>
            </p:cNvPr>
            <p:cNvSpPr/>
            <p:nvPr/>
          </p:nvSpPr>
          <p:spPr>
            <a:xfrm>
              <a:off x="6918385" y="2187201"/>
              <a:ext cx="4396596" cy="2151563"/>
            </a:xfrm>
            <a:custGeom>
              <a:avLst/>
              <a:gdLst>
                <a:gd name="connsiteX0" fmla="*/ 0 w 4253346"/>
                <a:gd name="connsiteY0" fmla="*/ 0 h 1745673"/>
                <a:gd name="connsiteX1" fmla="*/ 0 w 4253346"/>
                <a:gd name="connsiteY1" fmla="*/ 1745673 h 1745673"/>
                <a:gd name="connsiteX2" fmla="*/ 4253346 w 4253346"/>
                <a:gd name="connsiteY2" fmla="*/ 1745673 h 174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253346" h="1745673">
                  <a:moveTo>
                    <a:pt x="0" y="0"/>
                  </a:moveTo>
                  <a:lnTo>
                    <a:pt x="0" y="1745673"/>
                  </a:lnTo>
                  <a:lnTo>
                    <a:pt x="4253346" y="1745673"/>
                  </a:lnTo>
                </a:path>
              </a:pathLst>
            </a:custGeom>
            <a:noFill/>
            <a:ln w="19050" cap="sq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DDEA2355-F710-28E0-108C-749BF59D7D54}"/>
                </a:ext>
              </a:extLst>
            </p:cNvPr>
            <p:cNvCxnSpPr>
              <a:cxnSpLocks/>
            </p:cNvCxnSpPr>
            <p:nvPr/>
          </p:nvCxnSpPr>
          <p:spPr>
            <a:xfrm>
              <a:off x="6846497" y="2188093"/>
              <a:ext cx="72000" cy="0"/>
            </a:xfrm>
            <a:prstGeom prst="line">
              <a:avLst/>
            </a:prstGeom>
            <a:ln w="1905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90D1A317-EDD4-DFD4-C7D6-6236096DD93E}"/>
                </a:ext>
              </a:extLst>
            </p:cNvPr>
            <p:cNvCxnSpPr>
              <a:cxnSpLocks/>
            </p:cNvCxnSpPr>
            <p:nvPr/>
          </p:nvCxnSpPr>
          <p:spPr>
            <a:xfrm>
              <a:off x="6846497" y="2618227"/>
              <a:ext cx="72000" cy="0"/>
            </a:xfrm>
            <a:prstGeom prst="line">
              <a:avLst/>
            </a:prstGeom>
            <a:ln w="1905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5E8D1732-BD9C-3331-7365-4EA912E92238}"/>
                </a:ext>
              </a:extLst>
            </p:cNvPr>
            <p:cNvCxnSpPr>
              <a:cxnSpLocks/>
            </p:cNvCxnSpPr>
            <p:nvPr/>
          </p:nvCxnSpPr>
          <p:spPr>
            <a:xfrm>
              <a:off x="6846497" y="3048361"/>
              <a:ext cx="72000" cy="0"/>
            </a:xfrm>
            <a:prstGeom prst="line">
              <a:avLst/>
            </a:prstGeom>
            <a:ln w="1905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08131F5B-4E4C-9B21-846A-4350ADCA413D}"/>
                </a:ext>
              </a:extLst>
            </p:cNvPr>
            <p:cNvCxnSpPr>
              <a:cxnSpLocks/>
            </p:cNvCxnSpPr>
            <p:nvPr/>
          </p:nvCxnSpPr>
          <p:spPr>
            <a:xfrm>
              <a:off x="6846497" y="3478495"/>
              <a:ext cx="72000" cy="0"/>
            </a:xfrm>
            <a:prstGeom prst="line">
              <a:avLst/>
            </a:prstGeom>
            <a:ln w="1905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B5C81BB2-CEAD-DC3B-B332-AEDBFC522F24}"/>
                </a:ext>
              </a:extLst>
            </p:cNvPr>
            <p:cNvCxnSpPr>
              <a:cxnSpLocks/>
            </p:cNvCxnSpPr>
            <p:nvPr/>
          </p:nvCxnSpPr>
          <p:spPr>
            <a:xfrm>
              <a:off x="6846497" y="3908629"/>
              <a:ext cx="72000" cy="0"/>
            </a:xfrm>
            <a:prstGeom prst="line">
              <a:avLst/>
            </a:prstGeom>
            <a:ln w="1905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2A35E2E4-73B1-2F83-4420-01262B8A45AB}"/>
                </a:ext>
              </a:extLst>
            </p:cNvPr>
            <p:cNvCxnSpPr>
              <a:cxnSpLocks/>
            </p:cNvCxnSpPr>
            <p:nvPr/>
          </p:nvCxnSpPr>
          <p:spPr>
            <a:xfrm>
              <a:off x="6846497" y="4338766"/>
              <a:ext cx="72000" cy="0"/>
            </a:xfrm>
            <a:prstGeom prst="line">
              <a:avLst/>
            </a:prstGeom>
            <a:ln w="19050" cap="flat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0" name="Graphic 159">
              <a:extLst>
                <a:ext uri="{FF2B5EF4-FFF2-40B4-BE49-F238E27FC236}">
                  <a16:creationId xmlns:a16="http://schemas.microsoft.com/office/drawing/2014/main" id="{A24090CC-D2D5-4839-BCBE-3552BF7F2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929546" y="2176114"/>
              <a:ext cx="4205734" cy="1131806"/>
            </a:xfrm>
            <a:prstGeom prst="rect">
              <a:avLst/>
            </a:prstGeom>
          </p:spPr>
        </p:pic>
        <p:pic>
          <p:nvPicPr>
            <p:cNvPr id="161" name="Graphic 160">
              <a:extLst>
                <a:ext uri="{FF2B5EF4-FFF2-40B4-BE49-F238E27FC236}">
                  <a16:creationId xmlns:a16="http://schemas.microsoft.com/office/drawing/2014/main" id="{1331CCEF-A201-475E-4BE3-393F3FE9BA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929546" y="2176114"/>
              <a:ext cx="4208555" cy="996160"/>
            </a:xfrm>
            <a:prstGeom prst="rect">
              <a:avLst/>
            </a:prstGeom>
          </p:spPr>
        </p:pic>
        <p:pic>
          <p:nvPicPr>
            <p:cNvPr id="162" name="Graphic 161">
              <a:extLst>
                <a:ext uri="{FF2B5EF4-FFF2-40B4-BE49-F238E27FC236}">
                  <a16:creationId xmlns:a16="http://schemas.microsoft.com/office/drawing/2014/main" id="{A16D48AF-D6E3-F42E-AA82-DBC57FEDA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927958" y="2173968"/>
              <a:ext cx="4214307" cy="723773"/>
            </a:xfrm>
            <a:prstGeom prst="rect">
              <a:avLst/>
            </a:prstGeom>
          </p:spPr>
        </p:pic>
      </p:grpSp>
      <p:sp>
        <p:nvSpPr>
          <p:cNvPr id="163" name="TextBox 162">
            <a:extLst>
              <a:ext uri="{FF2B5EF4-FFF2-40B4-BE49-F238E27FC236}">
                <a16:creationId xmlns:a16="http://schemas.microsoft.com/office/drawing/2014/main" id="{B918386A-B3F8-9B82-6B1B-F4E0903148F9}"/>
              </a:ext>
            </a:extLst>
          </p:cNvPr>
          <p:cNvSpPr txBox="1"/>
          <p:nvPr/>
        </p:nvSpPr>
        <p:spPr>
          <a:xfrm rot="16200000">
            <a:off x="5324941" y="3214427"/>
            <a:ext cx="22649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Proportion of patients </a:t>
            </a:r>
            <a:br>
              <a:rPr kumimoji="0" lang="en-GB" sz="1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who survived (%)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1F062C85-EEB5-A145-B7B9-E9CA881BAA08}"/>
              </a:ext>
            </a:extLst>
          </p:cNvPr>
          <p:cNvSpPr txBox="1"/>
          <p:nvPr/>
        </p:nvSpPr>
        <p:spPr>
          <a:xfrm>
            <a:off x="7111677" y="4028395"/>
            <a:ext cx="201622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Log-rank P&lt;0.001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53B697FB-16C0-6828-8751-27125D23AE02}"/>
              </a:ext>
            </a:extLst>
          </p:cNvPr>
          <p:cNvSpPr txBox="1"/>
          <p:nvPr/>
        </p:nvSpPr>
        <p:spPr>
          <a:xfrm>
            <a:off x="6619356" y="2274536"/>
            <a:ext cx="43954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100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40573E18-B8DD-EC53-6697-D1F2CE245384}"/>
              </a:ext>
            </a:extLst>
          </p:cNvPr>
          <p:cNvSpPr txBox="1"/>
          <p:nvPr/>
        </p:nvSpPr>
        <p:spPr>
          <a:xfrm>
            <a:off x="6704316" y="2649600"/>
            <a:ext cx="35458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80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17A6C09E-6E58-1ED5-3B69-CF1EB1C60D62}"/>
              </a:ext>
            </a:extLst>
          </p:cNvPr>
          <p:cNvSpPr txBox="1"/>
          <p:nvPr/>
        </p:nvSpPr>
        <p:spPr>
          <a:xfrm>
            <a:off x="6704316" y="3034800"/>
            <a:ext cx="35458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60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AC3668F8-3911-3A55-A2A0-3C75425740E3}"/>
              </a:ext>
            </a:extLst>
          </p:cNvPr>
          <p:cNvSpPr txBox="1"/>
          <p:nvPr/>
        </p:nvSpPr>
        <p:spPr>
          <a:xfrm>
            <a:off x="6704316" y="3441600"/>
            <a:ext cx="35458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40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89205A95-4637-27CC-4A4D-F39F7A05D1DA}"/>
              </a:ext>
            </a:extLst>
          </p:cNvPr>
          <p:cNvSpPr txBox="1"/>
          <p:nvPr/>
        </p:nvSpPr>
        <p:spPr>
          <a:xfrm>
            <a:off x="6704316" y="3837600"/>
            <a:ext cx="35458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20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08AF433-EE38-23B4-1E20-E05D26690A63}"/>
              </a:ext>
            </a:extLst>
          </p:cNvPr>
          <p:cNvSpPr txBox="1"/>
          <p:nvPr/>
        </p:nvSpPr>
        <p:spPr>
          <a:xfrm>
            <a:off x="6789275" y="4399673"/>
            <a:ext cx="269625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ACFC1191-A357-B24F-4055-AA8CEB842AFF}"/>
              </a:ext>
            </a:extLst>
          </p:cNvPr>
          <p:cNvGrpSpPr/>
          <p:nvPr/>
        </p:nvGrpSpPr>
        <p:grpSpPr>
          <a:xfrm>
            <a:off x="7272000" y="3173873"/>
            <a:ext cx="2758637" cy="723275"/>
            <a:chOff x="7111717" y="3109394"/>
            <a:chExt cx="2758637" cy="723275"/>
          </a:xfrm>
        </p:grpSpPr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67821645-2B99-54F3-C277-AD00B4826998}"/>
                </a:ext>
              </a:extLst>
            </p:cNvPr>
            <p:cNvSpPr txBox="1"/>
            <p:nvPr/>
          </p:nvSpPr>
          <p:spPr>
            <a:xfrm>
              <a:off x="7337090" y="3109394"/>
              <a:ext cx="2533264" cy="72327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CS-independent asthma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CS-dependent asthma (low dose)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CS-dependent asthma (high dose)</a:t>
              </a:r>
            </a:p>
          </p:txBody>
        </p: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56D4B617-72D4-D831-F65D-E13B569D7043}"/>
                </a:ext>
              </a:extLst>
            </p:cNvPr>
            <p:cNvCxnSpPr/>
            <p:nvPr/>
          </p:nvCxnSpPr>
          <p:spPr>
            <a:xfrm>
              <a:off x="7111717" y="3257400"/>
              <a:ext cx="258062" cy="0"/>
            </a:xfrm>
            <a:prstGeom prst="line">
              <a:avLst/>
            </a:prstGeom>
            <a:ln w="28575" cap="flat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7E809B3A-36F5-E838-3BFC-9A37D295F5D2}"/>
                </a:ext>
              </a:extLst>
            </p:cNvPr>
            <p:cNvCxnSpPr/>
            <p:nvPr/>
          </p:nvCxnSpPr>
          <p:spPr>
            <a:xfrm>
              <a:off x="7111717" y="3481687"/>
              <a:ext cx="258062" cy="0"/>
            </a:xfrm>
            <a:prstGeom prst="line">
              <a:avLst/>
            </a:prstGeom>
            <a:ln w="28575" cap="flat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FB697292-78DC-6510-EBF9-9BC7F8140719}"/>
                </a:ext>
              </a:extLst>
            </p:cNvPr>
            <p:cNvCxnSpPr/>
            <p:nvPr/>
          </p:nvCxnSpPr>
          <p:spPr>
            <a:xfrm>
              <a:off x="7111717" y="3699504"/>
              <a:ext cx="258062" cy="0"/>
            </a:xfrm>
            <a:prstGeom prst="line">
              <a:avLst/>
            </a:prstGeom>
            <a:ln w="28575" cap="flat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1554DE25-52BA-3C59-550F-C35451A20199}"/>
              </a:ext>
            </a:extLst>
          </p:cNvPr>
          <p:cNvGrpSpPr/>
          <p:nvPr/>
        </p:nvGrpSpPr>
        <p:grpSpPr>
          <a:xfrm>
            <a:off x="6127551" y="4791210"/>
            <a:ext cx="5477070" cy="603930"/>
            <a:chOff x="6145687" y="4562282"/>
            <a:chExt cx="5477070" cy="603930"/>
          </a:xfrm>
        </p:grpSpPr>
        <p:sp>
          <p:nvSpPr>
            <p:cNvPr id="185" name="TextBox 184">
              <a:extLst>
                <a:ext uri="{FF2B5EF4-FFF2-40B4-BE49-F238E27FC236}">
                  <a16:creationId xmlns:a16="http://schemas.microsoft.com/office/drawing/2014/main" id="{4DC63564-1B1D-CAE0-9CBA-094B27D05285}"/>
                </a:ext>
              </a:extLst>
            </p:cNvPr>
            <p:cNvSpPr txBox="1"/>
            <p:nvPr/>
          </p:nvSpPr>
          <p:spPr>
            <a:xfrm>
              <a:off x="11168075" y="4562282"/>
              <a:ext cx="45468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/>
                <a:t>29</a:t>
              </a:r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595624D1-9629-7D7E-18CB-EB3DDD4873B8}"/>
                </a:ext>
              </a:extLst>
            </p:cNvPr>
            <p:cNvSpPr txBox="1"/>
            <p:nvPr/>
          </p:nvSpPr>
          <p:spPr>
            <a:xfrm>
              <a:off x="11160902" y="4732952"/>
              <a:ext cx="45468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/>
                <a:t>18</a:t>
              </a: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12DBD107-75CC-6008-80AB-35EAA3307E34}"/>
                </a:ext>
              </a:extLst>
            </p:cNvPr>
            <p:cNvSpPr txBox="1"/>
            <p:nvPr/>
          </p:nvSpPr>
          <p:spPr>
            <a:xfrm>
              <a:off x="10236144" y="4562282"/>
              <a:ext cx="504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/>
                <a:t>6,159</a:t>
              </a:r>
            </a:p>
          </p:txBody>
        </p: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A55F5FDF-D3EB-D5C0-9206-592554D8113A}"/>
                </a:ext>
              </a:extLst>
            </p:cNvPr>
            <p:cNvSpPr txBox="1"/>
            <p:nvPr/>
          </p:nvSpPr>
          <p:spPr>
            <a:xfrm>
              <a:off x="10228971" y="4732952"/>
              <a:ext cx="504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/>
                <a:t>2,544</a:t>
              </a: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8240A597-CA7A-C7FF-39C2-E997FAF0C983}"/>
                </a:ext>
              </a:extLst>
            </p:cNvPr>
            <p:cNvSpPr txBox="1"/>
            <p:nvPr/>
          </p:nvSpPr>
          <p:spPr>
            <a:xfrm>
              <a:off x="9401389" y="4562282"/>
              <a:ext cx="504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/>
                <a:t>6,735</a:t>
              </a:r>
            </a:p>
          </p:txBody>
        </p:sp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B96E6389-ED12-FB5B-46F3-482801397E04}"/>
                </a:ext>
              </a:extLst>
            </p:cNvPr>
            <p:cNvSpPr txBox="1"/>
            <p:nvPr/>
          </p:nvSpPr>
          <p:spPr>
            <a:xfrm>
              <a:off x="9394216" y="4732952"/>
              <a:ext cx="504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/>
                <a:t>2,855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C681BB0A-53FD-088F-C9F9-DDD05C384FC0}"/>
                </a:ext>
              </a:extLst>
            </p:cNvPr>
            <p:cNvSpPr txBox="1"/>
            <p:nvPr/>
          </p:nvSpPr>
          <p:spPr>
            <a:xfrm>
              <a:off x="8559077" y="4562282"/>
              <a:ext cx="504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/>
                <a:t>7,297</a:t>
              </a:r>
            </a:p>
          </p:txBody>
        </p:sp>
        <p:sp>
          <p:nvSpPr>
            <p:cNvPr id="1088" name="TextBox 1087">
              <a:extLst>
                <a:ext uri="{FF2B5EF4-FFF2-40B4-BE49-F238E27FC236}">
                  <a16:creationId xmlns:a16="http://schemas.microsoft.com/office/drawing/2014/main" id="{1FE9B24F-B093-F1EE-DCFA-C28D3228D3A0}"/>
                </a:ext>
              </a:extLst>
            </p:cNvPr>
            <p:cNvSpPr txBox="1"/>
            <p:nvPr/>
          </p:nvSpPr>
          <p:spPr>
            <a:xfrm>
              <a:off x="8551904" y="4732952"/>
              <a:ext cx="504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/>
                <a:t>3,220</a:t>
              </a:r>
            </a:p>
          </p:txBody>
        </p:sp>
        <p:sp>
          <p:nvSpPr>
            <p:cNvPr id="1089" name="TextBox 1088">
              <a:extLst>
                <a:ext uri="{FF2B5EF4-FFF2-40B4-BE49-F238E27FC236}">
                  <a16:creationId xmlns:a16="http://schemas.microsoft.com/office/drawing/2014/main" id="{BCB7FF42-57E5-DE16-A52B-C3554AD45795}"/>
                </a:ext>
              </a:extLst>
            </p:cNvPr>
            <p:cNvSpPr txBox="1"/>
            <p:nvPr/>
          </p:nvSpPr>
          <p:spPr>
            <a:xfrm>
              <a:off x="7710961" y="4562282"/>
              <a:ext cx="540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/>
                <a:t>7,904</a:t>
              </a:r>
            </a:p>
          </p:txBody>
        </p:sp>
        <p:sp>
          <p:nvSpPr>
            <p:cNvPr id="1090" name="TextBox 1089">
              <a:extLst>
                <a:ext uri="{FF2B5EF4-FFF2-40B4-BE49-F238E27FC236}">
                  <a16:creationId xmlns:a16="http://schemas.microsoft.com/office/drawing/2014/main" id="{105A3E9C-8970-BD3B-C9EE-B67A165EEB59}"/>
                </a:ext>
              </a:extLst>
            </p:cNvPr>
            <p:cNvSpPr txBox="1"/>
            <p:nvPr/>
          </p:nvSpPr>
          <p:spPr>
            <a:xfrm>
              <a:off x="7703788" y="4732952"/>
              <a:ext cx="54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/>
                <a:t>3,646</a:t>
              </a:r>
            </a:p>
          </p:txBody>
        </p:sp>
        <p:sp>
          <p:nvSpPr>
            <p:cNvPr id="1091" name="TextBox 1090">
              <a:extLst>
                <a:ext uri="{FF2B5EF4-FFF2-40B4-BE49-F238E27FC236}">
                  <a16:creationId xmlns:a16="http://schemas.microsoft.com/office/drawing/2014/main" id="{BC220AC3-2C9A-B203-7EFE-3357E597257B}"/>
                </a:ext>
              </a:extLst>
            </p:cNvPr>
            <p:cNvSpPr txBox="1"/>
            <p:nvPr/>
          </p:nvSpPr>
          <p:spPr>
            <a:xfrm>
              <a:off x="6864865" y="4562282"/>
              <a:ext cx="540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/>
                <a:t>8,334</a:t>
              </a:r>
            </a:p>
          </p:txBody>
        </p:sp>
        <p:sp>
          <p:nvSpPr>
            <p:cNvPr id="1092" name="TextBox 1091">
              <a:extLst>
                <a:ext uri="{FF2B5EF4-FFF2-40B4-BE49-F238E27FC236}">
                  <a16:creationId xmlns:a16="http://schemas.microsoft.com/office/drawing/2014/main" id="{4D1E313F-681F-2499-514B-D210F999BE38}"/>
                </a:ext>
              </a:extLst>
            </p:cNvPr>
            <p:cNvSpPr txBox="1"/>
            <p:nvPr/>
          </p:nvSpPr>
          <p:spPr>
            <a:xfrm>
              <a:off x="6864865" y="4732952"/>
              <a:ext cx="540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/>
                <a:t>4,167</a:t>
              </a:r>
            </a:p>
          </p:txBody>
        </p:sp>
        <p:cxnSp>
          <p:nvCxnSpPr>
            <p:cNvPr id="1093" name="Straight Connector 1092">
              <a:extLst>
                <a:ext uri="{FF2B5EF4-FFF2-40B4-BE49-F238E27FC236}">
                  <a16:creationId xmlns:a16="http://schemas.microsoft.com/office/drawing/2014/main" id="{04B795D5-4761-84C3-2384-74FAE80D1CD0}"/>
                </a:ext>
              </a:extLst>
            </p:cNvPr>
            <p:cNvCxnSpPr/>
            <p:nvPr/>
          </p:nvCxnSpPr>
          <p:spPr>
            <a:xfrm>
              <a:off x="6522681" y="4695141"/>
              <a:ext cx="258062" cy="0"/>
            </a:xfrm>
            <a:prstGeom prst="line">
              <a:avLst/>
            </a:prstGeom>
            <a:ln w="28575" cap="flat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4" name="Straight Connector 1093">
              <a:extLst>
                <a:ext uri="{FF2B5EF4-FFF2-40B4-BE49-F238E27FC236}">
                  <a16:creationId xmlns:a16="http://schemas.microsoft.com/office/drawing/2014/main" id="{CD8D942B-82F9-4E09-245E-30460D521624}"/>
                </a:ext>
              </a:extLst>
            </p:cNvPr>
            <p:cNvCxnSpPr/>
            <p:nvPr/>
          </p:nvCxnSpPr>
          <p:spPr>
            <a:xfrm>
              <a:off x="6522681" y="4866370"/>
              <a:ext cx="258062" cy="0"/>
            </a:xfrm>
            <a:prstGeom prst="line">
              <a:avLst/>
            </a:prstGeom>
            <a:ln w="28575" cap="flat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5" name="TextBox 1094">
              <a:extLst>
                <a:ext uri="{FF2B5EF4-FFF2-40B4-BE49-F238E27FC236}">
                  <a16:creationId xmlns:a16="http://schemas.microsoft.com/office/drawing/2014/main" id="{8E1EFF8A-8200-3219-4C27-40F1DC95638A}"/>
                </a:ext>
              </a:extLst>
            </p:cNvPr>
            <p:cNvSpPr txBox="1"/>
            <p:nvPr/>
          </p:nvSpPr>
          <p:spPr>
            <a:xfrm>
              <a:off x="6145687" y="4722302"/>
              <a:ext cx="7507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/>
                <a:t>n=</a:t>
              </a:r>
            </a:p>
          </p:txBody>
        </p:sp>
        <p:sp>
          <p:nvSpPr>
            <p:cNvPr id="1096" name="TextBox 1095">
              <a:extLst>
                <a:ext uri="{FF2B5EF4-FFF2-40B4-BE49-F238E27FC236}">
                  <a16:creationId xmlns:a16="http://schemas.microsoft.com/office/drawing/2014/main" id="{E364BBB7-760D-BA0B-702D-5A3EE6C7C378}"/>
                </a:ext>
              </a:extLst>
            </p:cNvPr>
            <p:cNvSpPr txBox="1"/>
            <p:nvPr/>
          </p:nvSpPr>
          <p:spPr>
            <a:xfrm>
              <a:off x="11159297" y="4904602"/>
              <a:ext cx="45468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/>
                <a:t>29</a:t>
              </a:r>
            </a:p>
          </p:txBody>
        </p:sp>
        <p:sp>
          <p:nvSpPr>
            <p:cNvPr id="1097" name="TextBox 1096">
              <a:extLst>
                <a:ext uri="{FF2B5EF4-FFF2-40B4-BE49-F238E27FC236}">
                  <a16:creationId xmlns:a16="http://schemas.microsoft.com/office/drawing/2014/main" id="{0C0B8D7B-991E-F272-5DBC-F3E087A70332}"/>
                </a:ext>
              </a:extLst>
            </p:cNvPr>
            <p:cNvSpPr txBox="1"/>
            <p:nvPr/>
          </p:nvSpPr>
          <p:spPr>
            <a:xfrm>
              <a:off x="10227366" y="4904602"/>
              <a:ext cx="504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/>
                <a:t>2,291</a:t>
              </a:r>
            </a:p>
          </p:txBody>
        </p:sp>
        <p:sp>
          <p:nvSpPr>
            <p:cNvPr id="1098" name="TextBox 1097">
              <a:extLst>
                <a:ext uri="{FF2B5EF4-FFF2-40B4-BE49-F238E27FC236}">
                  <a16:creationId xmlns:a16="http://schemas.microsoft.com/office/drawing/2014/main" id="{7AC2268B-8F04-2E49-A24F-3DE1797D5EC0}"/>
                </a:ext>
              </a:extLst>
            </p:cNvPr>
            <p:cNvSpPr txBox="1"/>
            <p:nvPr/>
          </p:nvSpPr>
          <p:spPr>
            <a:xfrm>
              <a:off x="9392611" y="4904602"/>
              <a:ext cx="504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/>
                <a:t>2,607</a:t>
              </a:r>
            </a:p>
          </p:txBody>
        </p:sp>
        <p:sp>
          <p:nvSpPr>
            <p:cNvPr id="1099" name="TextBox 1098">
              <a:extLst>
                <a:ext uri="{FF2B5EF4-FFF2-40B4-BE49-F238E27FC236}">
                  <a16:creationId xmlns:a16="http://schemas.microsoft.com/office/drawing/2014/main" id="{955E7D48-D37E-9428-3425-91D1E8818857}"/>
                </a:ext>
              </a:extLst>
            </p:cNvPr>
            <p:cNvSpPr txBox="1"/>
            <p:nvPr/>
          </p:nvSpPr>
          <p:spPr>
            <a:xfrm>
              <a:off x="8550299" y="4904602"/>
              <a:ext cx="504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/>
                <a:t>3,029</a:t>
              </a:r>
            </a:p>
          </p:txBody>
        </p:sp>
        <p:sp>
          <p:nvSpPr>
            <p:cNvPr id="1100" name="TextBox 1099">
              <a:extLst>
                <a:ext uri="{FF2B5EF4-FFF2-40B4-BE49-F238E27FC236}">
                  <a16:creationId xmlns:a16="http://schemas.microsoft.com/office/drawing/2014/main" id="{FDDCCB30-3339-2AFC-D51C-7646AE1CF751}"/>
                </a:ext>
              </a:extLst>
            </p:cNvPr>
            <p:cNvSpPr txBox="1"/>
            <p:nvPr/>
          </p:nvSpPr>
          <p:spPr>
            <a:xfrm>
              <a:off x="7702183" y="4904602"/>
              <a:ext cx="5400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/>
                <a:t>3,483</a:t>
              </a:r>
            </a:p>
          </p:txBody>
        </p:sp>
        <p:sp>
          <p:nvSpPr>
            <p:cNvPr id="1101" name="TextBox 1100">
              <a:extLst>
                <a:ext uri="{FF2B5EF4-FFF2-40B4-BE49-F238E27FC236}">
                  <a16:creationId xmlns:a16="http://schemas.microsoft.com/office/drawing/2014/main" id="{6ABDF825-DD30-083D-1A8D-E2215281550A}"/>
                </a:ext>
              </a:extLst>
            </p:cNvPr>
            <p:cNvSpPr txBox="1"/>
            <p:nvPr/>
          </p:nvSpPr>
          <p:spPr>
            <a:xfrm>
              <a:off x="6863260" y="4904602"/>
              <a:ext cx="5400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/>
                <a:t>4,167</a:t>
              </a:r>
            </a:p>
          </p:txBody>
        </p:sp>
        <p:cxnSp>
          <p:nvCxnSpPr>
            <p:cNvPr id="1102" name="Straight Connector 1101">
              <a:extLst>
                <a:ext uri="{FF2B5EF4-FFF2-40B4-BE49-F238E27FC236}">
                  <a16:creationId xmlns:a16="http://schemas.microsoft.com/office/drawing/2014/main" id="{892A8CEB-8DFC-1936-2BDD-D1A08BC1FD83}"/>
                </a:ext>
              </a:extLst>
            </p:cNvPr>
            <p:cNvCxnSpPr/>
            <p:nvPr/>
          </p:nvCxnSpPr>
          <p:spPr>
            <a:xfrm>
              <a:off x="6521076" y="5038020"/>
              <a:ext cx="258062" cy="0"/>
            </a:xfrm>
            <a:prstGeom prst="line">
              <a:avLst/>
            </a:prstGeom>
            <a:ln w="28575" cap="flat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C96A1E4-8DCF-7E19-D6E9-9A430FC86006}"/>
              </a:ext>
            </a:extLst>
          </p:cNvPr>
          <p:cNvSpPr txBox="1"/>
          <p:nvPr/>
        </p:nvSpPr>
        <p:spPr>
          <a:xfrm>
            <a:off x="9586613" y="5304121"/>
            <a:ext cx="19239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Adapted from Lee H, et al. 2019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6F3E0B-CFE5-EFC0-F093-E1950B256FE4}"/>
              </a:ext>
            </a:extLst>
          </p:cNvPr>
          <p:cNvSpPr txBox="1"/>
          <p:nvPr/>
        </p:nvSpPr>
        <p:spPr>
          <a:xfrm>
            <a:off x="3724088" y="5307800"/>
            <a:ext cx="19239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Adapted from Lee H, et al. 2019</a:t>
            </a:r>
          </a:p>
        </p:txBody>
      </p:sp>
    </p:spTree>
    <p:extLst>
      <p:ext uri="{BB962C8B-B14F-4D97-AF65-F5344CB8AC3E}">
        <p14:creationId xmlns:p14="http://schemas.microsoft.com/office/powerpoint/2010/main" val="158229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CB9A61-4B7B-4FFF-9CEC-C167B597F0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6019800"/>
            <a:ext cx="10622586" cy="568325"/>
          </a:xfrm>
        </p:spPr>
        <p:txBody>
          <a:bodyPr/>
          <a:lstStyle/>
          <a:p>
            <a:r>
              <a:rPr lang="en-GB" dirty="0"/>
              <a:t>*ED relapse is defined as an urgent visit to any ED, clinic or physician office for worsening asthma symptoms within 4 weeks of the initial ED visit; a systematic review of 10 studies covering a total of 32,923 patients was performed to summarise evidence regarding ED relapse in patients with asthma.</a:t>
            </a:r>
            <a:r>
              <a:rPr lang="en-GB" baseline="30000" dirty="0"/>
              <a:t>1</a:t>
            </a:r>
          </a:p>
          <a:p>
            <a:r>
              <a:rPr lang="en-GB" dirty="0"/>
              <a:t>ED, emergency department; SCS, systemic corticosteroid(s).</a:t>
            </a:r>
            <a:br>
              <a:rPr lang="en-GB" dirty="0"/>
            </a:br>
            <a:r>
              <a:rPr lang="en-GB" dirty="0"/>
              <a:t>1. Hill J, et al. BMJ Open Respir Res. 2017;4:e000169; 2. Chew SY, et al. BMJ Open Qual. 2020;9;e000894; 3. Hodder R, et al. CMAJ. 2010;182:E55–E67; 4. Wong AJ, et al. J Acute Med. 2018;8:119–126; 5. Tsai CL, et al. J Allergy Clin Immunol. 2009;123:354–361; 6. Hasegawa K, et al. J Allergy Clin Immunol </a:t>
            </a:r>
            <a:r>
              <a:rPr lang="en-GB" dirty="0" err="1"/>
              <a:t>Pract</a:t>
            </a:r>
            <a:r>
              <a:rPr lang="en-GB" dirty="0"/>
              <a:t>. 2013;1:509–515.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FAE5CF58-487C-2AC1-E069-6991099B2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922" y="180000"/>
            <a:ext cx="8169589" cy="720000"/>
          </a:xfrm>
        </p:spPr>
        <p:txBody>
          <a:bodyPr/>
          <a:lstStyle/>
          <a:p>
            <a:r>
              <a:rPr lang="en-GB" sz="2400"/>
              <a:t>Has the patient had 2 or more emergency attendances or unscheduled visits due to asthma over the past 12 months?</a:t>
            </a:r>
          </a:p>
        </p:txBody>
      </p:sp>
      <p:sp>
        <p:nvSpPr>
          <p:cNvPr id="15" name="Graphic 17">
            <a:extLst>
              <a:ext uri="{FF2B5EF4-FFF2-40B4-BE49-F238E27FC236}">
                <a16:creationId xmlns:a16="http://schemas.microsoft.com/office/drawing/2014/main" id="{64BC8CC2-EE7B-6869-6289-C92DE5D07ACA}"/>
              </a:ext>
            </a:extLst>
          </p:cNvPr>
          <p:cNvSpPr/>
          <p:nvPr/>
        </p:nvSpPr>
        <p:spPr>
          <a:xfrm>
            <a:off x="1255923" y="1151092"/>
            <a:ext cx="9683826" cy="720000"/>
          </a:xfrm>
          <a:custGeom>
            <a:avLst/>
            <a:gdLst>
              <a:gd name="connsiteX0" fmla="*/ 10062972 w 10058400"/>
              <a:gd name="connsiteY0" fmla="*/ 798195 h 790575"/>
              <a:gd name="connsiteX1" fmla="*/ 216122 w 10058400"/>
              <a:gd name="connsiteY1" fmla="*/ 798195 h 790575"/>
              <a:gd name="connsiteX2" fmla="*/ 0 w 10058400"/>
              <a:gd name="connsiteY2" fmla="*/ 582073 h 790575"/>
              <a:gd name="connsiteX3" fmla="*/ 0 w 10058400"/>
              <a:gd name="connsiteY3" fmla="*/ 0 h 790575"/>
              <a:gd name="connsiteX0" fmla="*/ 10062972 w 10062972"/>
              <a:gd name="connsiteY0" fmla="*/ 798195 h 798278"/>
              <a:gd name="connsiteX1" fmla="*/ 8106647 w 10062972"/>
              <a:gd name="connsiteY1" fmla="*/ 798278 h 798278"/>
              <a:gd name="connsiteX2" fmla="*/ 216122 w 10062972"/>
              <a:gd name="connsiteY2" fmla="*/ 798195 h 798278"/>
              <a:gd name="connsiteX3" fmla="*/ 0 w 10062972"/>
              <a:gd name="connsiteY3" fmla="*/ 582073 h 798278"/>
              <a:gd name="connsiteX4" fmla="*/ 0 w 10062972"/>
              <a:gd name="connsiteY4" fmla="*/ 0 h 798278"/>
              <a:gd name="connsiteX0" fmla="*/ 8106647 w 8106647"/>
              <a:gd name="connsiteY0" fmla="*/ 798278 h 798278"/>
              <a:gd name="connsiteX1" fmla="*/ 216122 w 8106647"/>
              <a:gd name="connsiteY1" fmla="*/ 798195 h 798278"/>
              <a:gd name="connsiteX2" fmla="*/ 0 w 8106647"/>
              <a:gd name="connsiteY2" fmla="*/ 582073 h 798278"/>
              <a:gd name="connsiteX3" fmla="*/ 0 w 8106647"/>
              <a:gd name="connsiteY3" fmla="*/ 0 h 79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6647" h="798278">
                <a:moveTo>
                  <a:pt x="8106647" y="798278"/>
                </a:moveTo>
                <a:lnTo>
                  <a:pt x="216122" y="798195"/>
                </a:lnTo>
                <a:cubicBezTo>
                  <a:pt x="96774" y="798195"/>
                  <a:pt x="0" y="701421"/>
                  <a:pt x="0" y="582073"/>
                </a:cubicBezTo>
                <a:lnTo>
                  <a:pt x="0" y="0"/>
                </a:lnTo>
              </a:path>
            </a:pathLst>
          </a:custGeom>
          <a:ln w="19050" cap="rnd">
            <a:solidFill>
              <a:schemeClr val="tx2"/>
            </a:solidFill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44000" tIns="45720" rIns="115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2000"/>
              <a:t>A systematic review of ten studies showed that patients requiring a visit to the ED are at high risk of relapse</a:t>
            </a:r>
            <a:r>
              <a:rPr lang="en-GB" sz="2000" baseline="30000"/>
              <a:t>1</a:t>
            </a:r>
            <a:r>
              <a:rPr lang="en-GB" sz="2000"/>
              <a:t>*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0EED16-E884-8CCB-3421-1F998162775E}"/>
              </a:ext>
            </a:extLst>
          </p:cNvPr>
          <p:cNvGrpSpPr/>
          <p:nvPr/>
        </p:nvGrpSpPr>
        <p:grpSpPr>
          <a:xfrm>
            <a:off x="9777960" y="1177690"/>
            <a:ext cx="2237744" cy="618647"/>
            <a:chOff x="442915" y="1322638"/>
            <a:chExt cx="2237744" cy="618647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7691811-5987-3F6D-E35B-50E4A9313F2B}"/>
                </a:ext>
              </a:extLst>
            </p:cNvPr>
            <p:cNvSpPr/>
            <p:nvPr/>
          </p:nvSpPr>
          <p:spPr>
            <a:xfrm>
              <a:off x="442915" y="1322638"/>
              <a:ext cx="2237744" cy="618647"/>
            </a:xfrm>
            <a:prstGeom prst="roundRect">
              <a:avLst>
                <a:gd name="adj" fmla="val 50000"/>
              </a:avLst>
            </a:prstGeom>
            <a:solidFill>
              <a:srgbClr val="0085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3D1781E-BF45-4CEB-2C94-3F956669A6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085" t="27099" r="18473" b="64148"/>
            <a:stretch/>
          </p:blipFill>
          <p:spPr>
            <a:xfrm>
              <a:off x="585069" y="1357223"/>
              <a:ext cx="1953436" cy="531448"/>
            </a:xfrm>
            <a:prstGeom prst="roundRect">
              <a:avLst>
                <a:gd name="adj" fmla="val 36497"/>
              </a:avLst>
            </a:prstGeom>
          </p:spPr>
        </p:pic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BF71437B-088B-C0CE-1265-B9303D83F837}"/>
              </a:ext>
            </a:extLst>
          </p:cNvPr>
          <p:cNvSpPr/>
          <p:nvPr/>
        </p:nvSpPr>
        <p:spPr>
          <a:xfrm>
            <a:off x="330232" y="209413"/>
            <a:ext cx="657868" cy="657866"/>
          </a:xfrm>
          <a:prstGeom prst="ellipse">
            <a:avLst/>
          </a:prstGeom>
          <a:solidFill>
            <a:schemeClr val="tx2"/>
          </a:solidFill>
          <a:ln w="50800" cap="flat" cmpd="sng" algn="ctr">
            <a:solidFill>
              <a:srgbClr val="DECEE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33" name="Slide Number Placeholder 2">
            <a:extLst>
              <a:ext uri="{FF2B5EF4-FFF2-40B4-BE49-F238E27FC236}">
                <a16:creationId xmlns:a16="http://schemas.microsoft.com/office/drawing/2014/main" id="{3A77E82C-A3C6-C39B-BD8F-7C7B03885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4833" y="6251575"/>
            <a:ext cx="6604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7BC55-1510-42AE-AB97-DB4D4BA64966}" type="slidenum">
              <a:rPr kumimoji="0" lang="en-GB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7FF385-4075-B63B-4AC7-B2BD51F5D0A0}"/>
              </a:ext>
            </a:extLst>
          </p:cNvPr>
          <p:cNvSpPr txBox="1"/>
          <p:nvPr/>
        </p:nvSpPr>
        <p:spPr>
          <a:xfrm>
            <a:off x="3209649" y="5403330"/>
            <a:ext cx="294638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Time following ED discharge</a:t>
            </a:r>
          </a:p>
        </p:txBody>
      </p:sp>
      <p:sp>
        <p:nvSpPr>
          <p:cNvPr id="21" name="TextBox 18">
            <a:extLst>
              <a:ext uri="{FF2B5EF4-FFF2-40B4-BE49-F238E27FC236}">
                <a16:creationId xmlns:a16="http://schemas.microsoft.com/office/drawing/2014/main" id="{80C0875D-2648-BEAC-3D1F-AD04F5DDFA20}"/>
              </a:ext>
            </a:extLst>
          </p:cNvPr>
          <p:cNvSpPr txBox="1"/>
          <p:nvPr/>
        </p:nvSpPr>
        <p:spPr>
          <a:xfrm rot="16200000">
            <a:off x="-631139" y="3645721"/>
            <a:ext cx="268085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Median ED relapse rates (%)</a:t>
            </a: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3A84BF10-13DF-DE8A-4FEA-D423AA8A7B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6415601"/>
              </p:ext>
            </p:extLst>
          </p:nvPr>
        </p:nvGraphicFramePr>
        <p:xfrm>
          <a:off x="900544" y="2382982"/>
          <a:ext cx="7341083" cy="3072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FDF69CA5-50F8-EAC4-7EB9-1AE2FC10D0A4}"/>
              </a:ext>
            </a:extLst>
          </p:cNvPr>
          <p:cNvSpPr txBox="1"/>
          <p:nvPr/>
        </p:nvSpPr>
        <p:spPr>
          <a:xfrm>
            <a:off x="2132688" y="3760743"/>
            <a:ext cx="664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AF4EC3-1391-25F7-F6CE-C7EFC941842F}"/>
              </a:ext>
            </a:extLst>
          </p:cNvPr>
          <p:cNvSpPr txBox="1"/>
          <p:nvPr/>
        </p:nvSpPr>
        <p:spPr>
          <a:xfrm>
            <a:off x="4378237" y="2983597"/>
            <a:ext cx="664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14%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7366F5A-58FD-3DA6-2D09-BABFD954C915}"/>
              </a:ext>
            </a:extLst>
          </p:cNvPr>
          <p:cNvSpPr txBox="1"/>
          <p:nvPr/>
        </p:nvSpPr>
        <p:spPr>
          <a:xfrm>
            <a:off x="6636413" y="2604426"/>
            <a:ext cx="664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17%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CFD469C1-1FED-74AC-77E8-473DBB010DFD}"/>
              </a:ext>
            </a:extLst>
          </p:cNvPr>
          <p:cNvSpPr/>
          <p:nvPr/>
        </p:nvSpPr>
        <p:spPr>
          <a:xfrm>
            <a:off x="2420167" y="2035494"/>
            <a:ext cx="46204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Median relapse rates at varying time periods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after discharge from the ED (N=32,923)</a:t>
            </a:r>
            <a:r>
              <a:rPr kumimoji="0" lang="en-GB" sz="1600" b="1" i="0" u="none" strike="noStrike" kern="1200" cap="none" spc="0" normalizeH="0" baseline="3000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0A1C0BAC-C057-4B09-F136-659A67A4D2AD}"/>
              </a:ext>
            </a:extLst>
          </p:cNvPr>
          <p:cNvGrpSpPr/>
          <p:nvPr/>
        </p:nvGrpSpPr>
        <p:grpSpPr>
          <a:xfrm>
            <a:off x="8318481" y="2639373"/>
            <a:ext cx="3223843" cy="2237378"/>
            <a:chOff x="8248344" y="2444118"/>
            <a:chExt cx="3223843" cy="2237378"/>
          </a:xfrm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0F05DFED-6420-3F3A-0CA8-772429034909}"/>
                </a:ext>
              </a:extLst>
            </p:cNvPr>
            <p:cNvSpPr/>
            <p:nvPr/>
          </p:nvSpPr>
          <p:spPr>
            <a:xfrm>
              <a:off x="8248344" y="2490534"/>
              <a:ext cx="2948743" cy="21082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Asthma management in the ED often deviates from </a:t>
              </a:r>
              <a:br>
                <a:rPr kumimoji="0" lang="en-GB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clinical guidelines</a:t>
              </a:r>
              <a:r>
                <a:rPr kumimoji="0" lang="en-GB" sz="1800" b="0" i="0" u="none" strike="noStrike" kern="1200" cap="none" spc="0" normalizeH="0" baseline="30000" noProof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2–6</a:t>
              </a:r>
              <a:br>
                <a:rPr kumimoji="0" lang="en-GB" sz="1800" b="0" i="0" u="none" strike="noStrike" kern="1200" cap="none" spc="0" normalizeH="0" baseline="30000" noProof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63–100% of patients </a:t>
              </a:r>
              <a:br>
                <a:rPr kumimoji="0" lang="en-GB" sz="18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are treated with </a:t>
              </a: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SCS</a:t>
              </a: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br>
                <a:rPr kumimoji="0" lang="en-GB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following ED </a:t>
              </a:r>
              <a:br>
                <a:rPr kumimoji="0" lang="en-GB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discharge</a:t>
              </a:r>
              <a:r>
                <a:rPr kumimoji="0" lang="en-GB" sz="1800" b="0" i="0" u="none" strike="noStrike" kern="1200" cap="none" spc="0" normalizeH="0" baseline="30000" noProof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  <a:endParaRPr kumimoji="0" lang="en-GB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314B981E-D82C-02F0-8C11-186948E81C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11533" y="2444118"/>
              <a:ext cx="3160654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2F7F51B4-748E-D97F-F218-048777D866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11533" y="4681496"/>
              <a:ext cx="2010727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Teardrop 178">
              <a:extLst>
                <a:ext uri="{FF2B5EF4-FFF2-40B4-BE49-F238E27FC236}">
                  <a16:creationId xmlns:a16="http://schemas.microsoft.com/office/drawing/2014/main" id="{25ADA23B-8201-D448-5C85-ABA78308AA83}"/>
                </a:ext>
              </a:extLst>
            </p:cNvPr>
            <p:cNvSpPr/>
            <p:nvPr/>
          </p:nvSpPr>
          <p:spPr>
            <a:xfrm rot="10800000">
              <a:off x="10605009" y="3831496"/>
              <a:ext cx="799596" cy="799596"/>
            </a:xfrm>
            <a:prstGeom prst="teardrop">
              <a:avLst/>
            </a:prstGeom>
            <a:solidFill>
              <a:schemeClr val="accent1"/>
            </a:solidFill>
            <a:ln w="127000" cap="flat" cmpd="sng" algn="ctr">
              <a:solidFill>
                <a:schemeClr val="accent1">
                  <a:alpha val="2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80" name="Graphic 43">
              <a:extLst>
                <a:ext uri="{FF2B5EF4-FFF2-40B4-BE49-F238E27FC236}">
                  <a16:creationId xmlns:a16="http://schemas.microsoft.com/office/drawing/2014/main" id="{CF701EA4-FCC5-2BE5-F13D-796F2CED4718}"/>
                </a:ext>
              </a:extLst>
            </p:cNvPr>
            <p:cNvGrpSpPr/>
            <p:nvPr/>
          </p:nvGrpSpPr>
          <p:grpSpPr>
            <a:xfrm>
              <a:off x="10709600" y="4072966"/>
              <a:ext cx="547871" cy="367749"/>
              <a:chOff x="3662362" y="1795462"/>
              <a:chExt cx="4867275" cy="3267075"/>
            </a:xfrm>
            <a:solidFill>
              <a:sysClr val="window" lastClr="FFFFFF"/>
            </a:solidFill>
          </p:grpSpPr>
          <p:grpSp>
            <p:nvGrpSpPr>
              <p:cNvPr id="181" name="Graphic 43">
                <a:extLst>
                  <a:ext uri="{FF2B5EF4-FFF2-40B4-BE49-F238E27FC236}">
                    <a16:creationId xmlns:a16="http://schemas.microsoft.com/office/drawing/2014/main" id="{36F10517-68F5-991A-0F19-11F64F0FCBB5}"/>
                  </a:ext>
                </a:extLst>
              </p:cNvPr>
              <p:cNvGrpSpPr/>
              <p:nvPr/>
            </p:nvGrpSpPr>
            <p:grpSpPr>
              <a:xfrm>
                <a:off x="3662362" y="1795462"/>
                <a:ext cx="4867275" cy="3267075"/>
                <a:chOff x="3662362" y="1795462"/>
                <a:chExt cx="4867275" cy="3267075"/>
              </a:xfrm>
              <a:grpFill/>
            </p:grpSpPr>
            <p:sp>
              <p:nvSpPr>
                <p:cNvPr id="1103" name="Freeform: Shape 1102">
                  <a:extLst>
                    <a:ext uri="{FF2B5EF4-FFF2-40B4-BE49-F238E27FC236}">
                      <a16:creationId xmlns:a16="http://schemas.microsoft.com/office/drawing/2014/main" id="{BFA73F06-2DAC-43E7-2F36-FE787AEC8AF4}"/>
                    </a:ext>
                  </a:extLst>
                </p:cNvPr>
                <p:cNvSpPr/>
                <p:nvPr/>
              </p:nvSpPr>
              <p:spPr>
                <a:xfrm>
                  <a:off x="7015143" y="3167062"/>
                  <a:ext cx="295275" cy="142875"/>
                </a:xfrm>
                <a:custGeom>
                  <a:avLst/>
                  <a:gdLst>
                    <a:gd name="connsiteX0" fmla="*/ 223847 w 295275"/>
                    <a:gd name="connsiteY0" fmla="*/ 0 h 142875"/>
                    <a:gd name="connsiteX1" fmla="*/ 71438 w 295275"/>
                    <a:gd name="connsiteY1" fmla="*/ 0 h 142875"/>
                    <a:gd name="connsiteX2" fmla="*/ 0 w 295275"/>
                    <a:gd name="connsiteY2" fmla="*/ 71438 h 142875"/>
                    <a:gd name="connsiteX3" fmla="*/ 71438 w 295275"/>
                    <a:gd name="connsiteY3" fmla="*/ 142875 h 142875"/>
                    <a:gd name="connsiteX4" fmla="*/ 223847 w 295275"/>
                    <a:gd name="connsiteY4" fmla="*/ 142875 h 142875"/>
                    <a:gd name="connsiteX5" fmla="*/ 295285 w 295275"/>
                    <a:gd name="connsiteY5" fmla="*/ 71438 h 142875"/>
                    <a:gd name="connsiteX6" fmla="*/ 223847 w 295275"/>
                    <a:gd name="connsiteY6" fmla="*/ 0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95275" h="142875">
                      <a:moveTo>
                        <a:pt x="223847" y="0"/>
                      </a:moveTo>
                      <a:lnTo>
                        <a:pt x="71438" y="0"/>
                      </a:lnTo>
                      <a:cubicBezTo>
                        <a:pt x="31985" y="0"/>
                        <a:pt x="0" y="31985"/>
                        <a:pt x="0" y="71438"/>
                      </a:cubicBezTo>
                      <a:cubicBezTo>
                        <a:pt x="0" y="110890"/>
                        <a:pt x="31985" y="142875"/>
                        <a:pt x="71438" y="142875"/>
                      </a:cubicBezTo>
                      <a:lnTo>
                        <a:pt x="223847" y="142875"/>
                      </a:lnTo>
                      <a:cubicBezTo>
                        <a:pt x="263300" y="142875"/>
                        <a:pt x="295285" y="110890"/>
                        <a:pt x="295285" y="71438"/>
                      </a:cubicBezTo>
                      <a:cubicBezTo>
                        <a:pt x="295285" y="31985"/>
                        <a:pt x="263300" y="0"/>
                        <a:pt x="223847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04" name="Freeform: Shape 1103">
                  <a:extLst>
                    <a:ext uri="{FF2B5EF4-FFF2-40B4-BE49-F238E27FC236}">
                      <a16:creationId xmlns:a16="http://schemas.microsoft.com/office/drawing/2014/main" id="{92641E1A-CBF5-F736-A4DF-C5AB5ED3CC45}"/>
                    </a:ext>
                  </a:extLst>
                </p:cNvPr>
                <p:cNvSpPr/>
                <p:nvPr/>
              </p:nvSpPr>
              <p:spPr>
                <a:xfrm>
                  <a:off x="3662362" y="1795462"/>
                  <a:ext cx="4867275" cy="3267075"/>
                </a:xfrm>
                <a:custGeom>
                  <a:avLst/>
                  <a:gdLst>
                    <a:gd name="connsiteX0" fmla="*/ 4643438 w 4867275"/>
                    <a:gd name="connsiteY0" fmla="*/ 228600 h 3267075"/>
                    <a:gd name="connsiteX1" fmla="*/ 4419600 w 4867275"/>
                    <a:gd name="connsiteY1" fmla="*/ 452438 h 3267075"/>
                    <a:gd name="connsiteX2" fmla="*/ 4419600 w 4867275"/>
                    <a:gd name="connsiteY2" fmla="*/ 609600 h 3267075"/>
                    <a:gd name="connsiteX3" fmla="*/ 1350188 w 4867275"/>
                    <a:gd name="connsiteY3" fmla="*/ 609600 h 3267075"/>
                    <a:gd name="connsiteX4" fmla="*/ 1238317 w 4867275"/>
                    <a:gd name="connsiteY4" fmla="*/ 480841 h 3267075"/>
                    <a:gd name="connsiteX5" fmla="*/ 628707 w 4867275"/>
                    <a:gd name="connsiteY5" fmla="*/ 176032 h 3267075"/>
                    <a:gd name="connsiteX6" fmla="*/ 441179 w 4867275"/>
                    <a:gd name="connsiteY6" fmla="*/ 170393 h 3267075"/>
                    <a:gd name="connsiteX7" fmla="*/ 223838 w 4867275"/>
                    <a:gd name="connsiteY7" fmla="*/ 0 h 3267075"/>
                    <a:gd name="connsiteX8" fmla="*/ 0 w 4867275"/>
                    <a:gd name="connsiteY8" fmla="*/ 223838 h 3267075"/>
                    <a:gd name="connsiteX9" fmla="*/ 0 w 4867275"/>
                    <a:gd name="connsiteY9" fmla="*/ 1138238 h 3267075"/>
                    <a:gd name="connsiteX10" fmla="*/ 376238 w 4867275"/>
                    <a:gd name="connsiteY10" fmla="*/ 1514475 h 3267075"/>
                    <a:gd name="connsiteX11" fmla="*/ 609600 w 4867275"/>
                    <a:gd name="connsiteY11" fmla="*/ 1514475 h 3267075"/>
                    <a:gd name="connsiteX12" fmla="*/ 609600 w 4867275"/>
                    <a:gd name="connsiteY12" fmla="*/ 1519238 h 3267075"/>
                    <a:gd name="connsiteX13" fmla="*/ 833438 w 4867275"/>
                    <a:gd name="connsiteY13" fmla="*/ 1743075 h 3267075"/>
                    <a:gd name="connsiteX14" fmla="*/ 899760 w 4867275"/>
                    <a:gd name="connsiteY14" fmla="*/ 1743075 h 3267075"/>
                    <a:gd name="connsiteX15" fmla="*/ 2132381 w 4867275"/>
                    <a:gd name="connsiteY15" fmla="*/ 2090738 h 3267075"/>
                    <a:gd name="connsiteX16" fmla="*/ 899760 w 4867275"/>
                    <a:gd name="connsiteY16" fmla="*/ 2438400 h 3267075"/>
                    <a:gd name="connsiteX17" fmla="*/ 833438 w 4867275"/>
                    <a:gd name="connsiteY17" fmla="*/ 2438400 h 3267075"/>
                    <a:gd name="connsiteX18" fmla="*/ 609600 w 4867275"/>
                    <a:gd name="connsiteY18" fmla="*/ 2662238 h 3267075"/>
                    <a:gd name="connsiteX19" fmla="*/ 609600 w 4867275"/>
                    <a:gd name="connsiteY19" fmla="*/ 2675658 h 3267075"/>
                    <a:gd name="connsiteX20" fmla="*/ 381000 w 4867275"/>
                    <a:gd name="connsiteY20" fmla="*/ 2967038 h 3267075"/>
                    <a:gd name="connsiteX21" fmla="*/ 681038 w 4867275"/>
                    <a:gd name="connsiteY21" fmla="*/ 3267075 h 3267075"/>
                    <a:gd name="connsiteX22" fmla="*/ 981075 w 4867275"/>
                    <a:gd name="connsiteY22" fmla="*/ 2967038 h 3267075"/>
                    <a:gd name="connsiteX23" fmla="*/ 752475 w 4867275"/>
                    <a:gd name="connsiteY23" fmla="*/ 2675658 h 3267075"/>
                    <a:gd name="connsiteX24" fmla="*/ 752475 w 4867275"/>
                    <a:gd name="connsiteY24" fmla="*/ 2662238 h 3267075"/>
                    <a:gd name="connsiteX25" fmla="*/ 833438 w 4867275"/>
                    <a:gd name="connsiteY25" fmla="*/ 2581275 h 3267075"/>
                    <a:gd name="connsiteX26" fmla="*/ 909371 w 4867275"/>
                    <a:gd name="connsiteY26" fmla="*/ 2581275 h 3267075"/>
                    <a:gd name="connsiteX27" fmla="*/ 909599 w 4867275"/>
                    <a:gd name="connsiteY27" fmla="*/ 2581294 h 3267075"/>
                    <a:gd name="connsiteX28" fmla="*/ 909866 w 4867275"/>
                    <a:gd name="connsiteY28" fmla="*/ 2581275 h 3267075"/>
                    <a:gd name="connsiteX29" fmla="*/ 3881200 w 4867275"/>
                    <a:gd name="connsiteY29" fmla="*/ 2581275 h 3267075"/>
                    <a:gd name="connsiteX30" fmla="*/ 3881466 w 4867275"/>
                    <a:gd name="connsiteY30" fmla="*/ 2581294 h 3267075"/>
                    <a:gd name="connsiteX31" fmla="*/ 3881695 w 4867275"/>
                    <a:gd name="connsiteY31" fmla="*/ 2581275 h 3267075"/>
                    <a:gd name="connsiteX32" fmla="*/ 4033838 w 4867275"/>
                    <a:gd name="connsiteY32" fmla="*/ 2581275 h 3267075"/>
                    <a:gd name="connsiteX33" fmla="*/ 4114800 w 4867275"/>
                    <a:gd name="connsiteY33" fmla="*/ 2662238 h 3267075"/>
                    <a:gd name="connsiteX34" fmla="*/ 4114800 w 4867275"/>
                    <a:gd name="connsiteY34" fmla="*/ 2675658 h 3267075"/>
                    <a:gd name="connsiteX35" fmla="*/ 3886200 w 4867275"/>
                    <a:gd name="connsiteY35" fmla="*/ 2967038 h 3267075"/>
                    <a:gd name="connsiteX36" fmla="*/ 4186238 w 4867275"/>
                    <a:gd name="connsiteY36" fmla="*/ 3267075 h 3267075"/>
                    <a:gd name="connsiteX37" fmla="*/ 4486275 w 4867275"/>
                    <a:gd name="connsiteY37" fmla="*/ 2967038 h 3267075"/>
                    <a:gd name="connsiteX38" fmla="*/ 4257675 w 4867275"/>
                    <a:gd name="connsiteY38" fmla="*/ 2675658 h 3267075"/>
                    <a:gd name="connsiteX39" fmla="*/ 4257675 w 4867275"/>
                    <a:gd name="connsiteY39" fmla="*/ 2662238 h 3267075"/>
                    <a:gd name="connsiteX40" fmla="*/ 4033838 w 4867275"/>
                    <a:gd name="connsiteY40" fmla="*/ 2438400 h 3267075"/>
                    <a:gd name="connsiteX41" fmla="*/ 3891315 w 4867275"/>
                    <a:gd name="connsiteY41" fmla="*/ 2438400 h 3267075"/>
                    <a:gd name="connsiteX42" fmla="*/ 2658694 w 4867275"/>
                    <a:gd name="connsiteY42" fmla="*/ 2090738 h 3267075"/>
                    <a:gd name="connsiteX43" fmla="*/ 3891315 w 4867275"/>
                    <a:gd name="connsiteY43" fmla="*/ 1743075 h 3267075"/>
                    <a:gd name="connsiteX44" fmla="*/ 4033838 w 4867275"/>
                    <a:gd name="connsiteY44" fmla="*/ 1743075 h 3267075"/>
                    <a:gd name="connsiteX45" fmla="*/ 4257675 w 4867275"/>
                    <a:gd name="connsiteY45" fmla="*/ 1519238 h 3267075"/>
                    <a:gd name="connsiteX46" fmla="*/ 4257675 w 4867275"/>
                    <a:gd name="connsiteY46" fmla="*/ 1514475 h 3267075"/>
                    <a:gd name="connsiteX47" fmla="*/ 4491038 w 4867275"/>
                    <a:gd name="connsiteY47" fmla="*/ 1514475 h 3267075"/>
                    <a:gd name="connsiteX48" fmla="*/ 4867275 w 4867275"/>
                    <a:gd name="connsiteY48" fmla="*/ 1138238 h 3267075"/>
                    <a:gd name="connsiteX49" fmla="*/ 4867275 w 4867275"/>
                    <a:gd name="connsiteY49" fmla="*/ 452438 h 3267075"/>
                    <a:gd name="connsiteX50" fmla="*/ 4643438 w 4867275"/>
                    <a:gd name="connsiteY50" fmla="*/ 228600 h 3267075"/>
                    <a:gd name="connsiteX51" fmla="*/ 838200 w 4867275"/>
                    <a:gd name="connsiteY51" fmla="*/ 2967038 h 3267075"/>
                    <a:gd name="connsiteX52" fmla="*/ 681038 w 4867275"/>
                    <a:gd name="connsiteY52" fmla="*/ 3124200 h 3267075"/>
                    <a:gd name="connsiteX53" fmla="*/ 523875 w 4867275"/>
                    <a:gd name="connsiteY53" fmla="*/ 2967038 h 3267075"/>
                    <a:gd name="connsiteX54" fmla="*/ 681038 w 4867275"/>
                    <a:gd name="connsiteY54" fmla="*/ 2809875 h 3267075"/>
                    <a:gd name="connsiteX55" fmla="*/ 838200 w 4867275"/>
                    <a:gd name="connsiteY55" fmla="*/ 2967038 h 3267075"/>
                    <a:gd name="connsiteX56" fmla="*/ 4343400 w 4867275"/>
                    <a:gd name="connsiteY56" fmla="*/ 2967038 h 3267075"/>
                    <a:gd name="connsiteX57" fmla="*/ 4186238 w 4867275"/>
                    <a:gd name="connsiteY57" fmla="*/ 3124200 h 3267075"/>
                    <a:gd name="connsiteX58" fmla="*/ 4029075 w 4867275"/>
                    <a:gd name="connsiteY58" fmla="*/ 2967038 h 3267075"/>
                    <a:gd name="connsiteX59" fmla="*/ 4186238 w 4867275"/>
                    <a:gd name="connsiteY59" fmla="*/ 2809875 h 3267075"/>
                    <a:gd name="connsiteX60" fmla="*/ 4343400 w 4867275"/>
                    <a:gd name="connsiteY60" fmla="*/ 2967038 h 3267075"/>
                    <a:gd name="connsiteX61" fmla="*/ 1524124 w 4867275"/>
                    <a:gd name="connsiteY61" fmla="*/ 1066800 h 3267075"/>
                    <a:gd name="connsiteX62" fmla="*/ 447675 w 4867275"/>
                    <a:gd name="connsiteY62" fmla="*/ 1066800 h 3267075"/>
                    <a:gd name="connsiteX63" fmla="*/ 447675 w 4867275"/>
                    <a:gd name="connsiteY63" fmla="*/ 586073 h 3267075"/>
                    <a:gd name="connsiteX64" fmla="*/ 1038092 w 4867275"/>
                    <a:gd name="connsiteY64" fmla="*/ 881282 h 3267075"/>
                    <a:gd name="connsiteX65" fmla="*/ 1138095 w 4867275"/>
                    <a:gd name="connsiteY65" fmla="*/ 904932 h 3267075"/>
                    <a:gd name="connsiteX66" fmla="*/ 1338444 w 4867275"/>
                    <a:gd name="connsiteY66" fmla="*/ 781145 h 3267075"/>
                    <a:gd name="connsiteX67" fmla="*/ 1350321 w 4867275"/>
                    <a:gd name="connsiteY67" fmla="*/ 752475 h 3267075"/>
                    <a:gd name="connsiteX68" fmla="*/ 1524000 w 4867275"/>
                    <a:gd name="connsiteY68" fmla="*/ 752475 h 3267075"/>
                    <a:gd name="connsiteX69" fmla="*/ 1524000 w 4867275"/>
                    <a:gd name="connsiteY69" fmla="*/ 1062038 h 3267075"/>
                    <a:gd name="connsiteX70" fmla="*/ 1524124 w 4867275"/>
                    <a:gd name="connsiteY70" fmla="*/ 1066800 h 3267075"/>
                    <a:gd name="connsiteX71" fmla="*/ 1666875 w 4867275"/>
                    <a:gd name="connsiteY71" fmla="*/ 752475 h 3267075"/>
                    <a:gd name="connsiteX72" fmla="*/ 4038600 w 4867275"/>
                    <a:gd name="connsiteY72" fmla="*/ 752475 h 3267075"/>
                    <a:gd name="connsiteX73" fmla="*/ 4038600 w 4867275"/>
                    <a:gd name="connsiteY73" fmla="*/ 1062038 h 3267075"/>
                    <a:gd name="connsiteX74" fmla="*/ 3957638 w 4867275"/>
                    <a:gd name="connsiteY74" fmla="*/ 1143000 h 3267075"/>
                    <a:gd name="connsiteX75" fmla="*/ 1747838 w 4867275"/>
                    <a:gd name="connsiteY75" fmla="*/ 1143000 h 3267075"/>
                    <a:gd name="connsiteX76" fmla="*/ 1666875 w 4867275"/>
                    <a:gd name="connsiteY76" fmla="*/ 1062038 h 3267075"/>
                    <a:gd name="connsiteX77" fmla="*/ 1666875 w 4867275"/>
                    <a:gd name="connsiteY77" fmla="*/ 752475 h 3267075"/>
                    <a:gd name="connsiteX78" fmla="*/ 4181475 w 4867275"/>
                    <a:gd name="connsiteY78" fmla="*/ 1062038 h 3267075"/>
                    <a:gd name="connsiteX79" fmla="*/ 4181475 w 4867275"/>
                    <a:gd name="connsiteY79" fmla="*/ 752475 h 3267075"/>
                    <a:gd name="connsiteX80" fmla="*/ 4419600 w 4867275"/>
                    <a:gd name="connsiteY80" fmla="*/ 752475 h 3267075"/>
                    <a:gd name="connsiteX81" fmla="*/ 4419600 w 4867275"/>
                    <a:gd name="connsiteY81" fmla="*/ 1066800 h 3267075"/>
                    <a:gd name="connsiteX82" fmla="*/ 4181351 w 4867275"/>
                    <a:gd name="connsiteY82" fmla="*/ 1066800 h 3267075"/>
                    <a:gd name="connsiteX83" fmla="*/ 4181475 w 4867275"/>
                    <a:gd name="connsiteY83" fmla="*/ 1062038 h 3267075"/>
                    <a:gd name="connsiteX84" fmla="*/ 456162 w 4867275"/>
                    <a:gd name="connsiteY84" fmla="*/ 340071 h 3267075"/>
                    <a:gd name="connsiteX85" fmla="*/ 528771 w 4867275"/>
                    <a:gd name="connsiteY85" fmla="*/ 295304 h 3267075"/>
                    <a:gd name="connsiteX86" fmla="*/ 564823 w 4867275"/>
                    <a:gd name="connsiteY86" fmla="*/ 303828 h 3267075"/>
                    <a:gd name="connsiteX87" fmla="*/ 1174413 w 4867275"/>
                    <a:gd name="connsiteY87" fmla="*/ 608628 h 3267075"/>
                    <a:gd name="connsiteX88" fmla="*/ 1210647 w 4867275"/>
                    <a:gd name="connsiteY88" fmla="*/ 717261 h 3267075"/>
                    <a:gd name="connsiteX89" fmla="*/ 1138095 w 4867275"/>
                    <a:gd name="connsiteY89" fmla="*/ 762067 h 3267075"/>
                    <a:gd name="connsiteX90" fmla="*/ 1101985 w 4867275"/>
                    <a:gd name="connsiteY90" fmla="*/ 753504 h 3267075"/>
                    <a:gd name="connsiteX91" fmla="*/ 492395 w 4867275"/>
                    <a:gd name="connsiteY91" fmla="*/ 448704 h 3267075"/>
                    <a:gd name="connsiteX92" fmla="*/ 456162 w 4867275"/>
                    <a:gd name="connsiteY92" fmla="*/ 340071 h 3267075"/>
                    <a:gd name="connsiteX93" fmla="*/ 3365002 w 4867275"/>
                    <a:gd name="connsiteY93" fmla="*/ 2438400 h 3267075"/>
                    <a:gd name="connsiteX94" fmla="*/ 1426073 w 4867275"/>
                    <a:gd name="connsiteY94" fmla="*/ 2438400 h 3267075"/>
                    <a:gd name="connsiteX95" fmla="*/ 2395538 w 4867275"/>
                    <a:gd name="connsiteY95" fmla="*/ 2164956 h 3267075"/>
                    <a:gd name="connsiteX96" fmla="*/ 3365002 w 4867275"/>
                    <a:gd name="connsiteY96" fmla="*/ 2438400 h 3267075"/>
                    <a:gd name="connsiteX97" fmla="*/ 2395538 w 4867275"/>
                    <a:gd name="connsiteY97" fmla="*/ 2016519 h 3267075"/>
                    <a:gd name="connsiteX98" fmla="*/ 1426073 w 4867275"/>
                    <a:gd name="connsiteY98" fmla="*/ 1743075 h 3267075"/>
                    <a:gd name="connsiteX99" fmla="*/ 3365002 w 4867275"/>
                    <a:gd name="connsiteY99" fmla="*/ 1743075 h 3267075"/>
                    <a:gd name="connsiteX100" fmla="*/ 2395538 w 4867275"/>
                    <a:gd name="connsiteY100" fmla="*/ 2016519 h 3267075"/>
                    <a:gd name="connsiteX101" fmla="*/ 4724400 w 4867275"/>
                    <a:gd name="connsiteY101" fmla="*/ 1138238 h 3267075"/>
                    <a:gd name="connsiteX102" fmla="*/ 4491038 w 4867275"/>
                    <a:gd name="connsiteY102" fmla="*/ 1371600 h 3267075"/>
                    <a:gd name="connsiteX103" fmla="*/ 3881457 w 4867275"/>
                    <a:gd name="connsiteY103" fmla="*/ 1371600 h 3267075"/>
                    <a:gd name="connsiteX104" fmla="*/ 3810019 w 4867275"/>
                    <a:gd name="connsiteY104" fmla="*/ 1443038 h 3267075"/>
                    <a:gd name="connsiteX105" fmla="*/ 3881457 w 4867275"/>
                    <a:gd name="connsiteY105" fmla="*/ 1514475 h 3267075"/>
                    <a:gd name="connsiteX106" fmla="*/ 4114800 w 4867275"/>
                    <a:gd name="connsiteY106" fmla="*/ 1514475 h 3267075"/>
                    <a:gd name="connsiteX107" fmla="*/ 4114800 w 4867275"/>
                    <a:gd name="connsiteY107" fmla="*/ 1519238 h 3267075"/>
                    <a:gd name="connsiteX108" fmla="*/ 4033838 w 4867275"/>
                    <a:gd name="connsiteY108" fmla="*/ 1600200 h 3267075"/>
                    <a:gd name="connsiteX109" fmla="*/ 833438 w 4867275"/>
                    <a:gd name="connsiteY109" fmla="*/ 1600200 h 3267075"/>
                    <a:gd name="connsiteX110" fmla="*/ 752475 w 4867275"/>
                    <a:gd name="connsiteY110" fmla="*/ 1519238 h 3267075"/>
                    <a:gd name="connsiteX111" fmla="*/ 752475 w 4867275"/>
                    <a:gd name="connsiteY111" fmla="*/ 1514475 h 3267075"/>
                    <a:gd name="connsiteX112" fmla="*/ 3119438 w 4867275"/>
                    <a:gd name="connsiteY112" fmla="*/ 1514475 h 3267075"/>
                    <a:gd name="connsiteX113" fmla="*/ 3190875 w 4867275"/>
                    <a:gd name="connsiteY113" fmla="*/ 1443038 h 3267075"/>
                    <a:gd name="connsiteX114" fmla="*/ 3119438 w 4867275"/>
                    <a:gd name="connsiteY114" fmla="*/ 1371600 h 3267075"/>
                    <a:gd name="connsiteX115" fmla="*/ 376238 w 4867275"/>
                    <a:gd name="connsiteY115" fmla="*/ 1371600 h 3267075"/>
                    <a:gd name="connsiteX116" fmla="*/ 142875 w 4867275"/>
                    <a:gd name="connsiteY116" fmla="*/ 1138238 h 3267075"/>
                    <a:gd name="connsiteX117" fmla="*/ 142875 w 4867275"/>
                    <a:gd name="connsiteY117" fmla="*/ 223838 h 3267075"/>
                    <a:gd name="connsiteX118" fmla="*/ 223838 w 4867275"/>
                    <a:gd name="connsiteY118" fmla="*/ 142875 h 3267075"/>
                    <a:gd name="connsiteX119" fmla="*/ 304800 w 4867275"/>
                    <a:gd name="connsiteY119" fmla="*/ 223838 h 3267075"/>
                    <a:gd name="connsiteX120" fmla="*/ 304800 w 4867275"/>
                    <a:gd name="connsiteY120" fmla="*/ 1138238 h 3267075"/>
                    <a:gd name="connsiteX121" fmla="*/ 376238 w 4867275"/>
                    <a:gd name="connsiteY121" fmla="*/ 1209675 h 3267075"/>
                    <a:gd name="connsiteX122" fmla="*/ 1579807 w 4867275"/>
                    <a:gd name="connsiteY122" fmla="*/ 1209675 h 3267075"/>
                    <a:gd name="connsiteX123" fmla="*/ 1747838 w 4867275"/>
                    <a:gd name="connsiteY123" fmla="*/ 1285875 h 3267075"/>
                    <a:gd name="connsiteX124" fmla="*/ 3957638 w 4867275"/>
                    <a:gd name="connsiteY124" fmla="*/ 1285875 h 3267075"/>
                    <a:gd name="connsiteX125" fmla="*/ 4125668 w 4867275"/>
                    <a:gd name="connsiteY125" fmla="*/ 1209675 h 3267075"/>
                    <a:gd name="connsiteX126" fmla="*/ 4491038 w 4867275"/>
                    <a:gd name="connsiteY126" fmla="*/ 1209675 h 3267075"/>
                    <a:gd name="connsiteX127" fmla="*/ 4562475 w 4867275"/>
                    <a:gd name="connsiteY127" fmla="*/ 1138238 h 3267075"/>
                    <a:gd name="connsiteX128" fmla="*/ 4562475 w 4867275"/>
                    <a:gd name="connsiteY128" fmla="*/ 452438 h 3267075"/>
                    <a:gd name="connsiteX129" fmla="*/ 4643438 w 4867275"/>
                    <a:gd name="connsiteY129" fmla="*/ 371475 h 3267075"/>
                    <a:gd name="connsiteX130" fmla="*/ 4724400 w 4867275"/>
                    <a:gd name="connsiteY130" fmla="*/ 452438 h 3267075"/>
                    <a:gd name="connsiteX131" fmla="*/ 4724400 w 4867275"/>
                    <a:gd name="connsiteY131" fmla="*/ 1138238 h 3267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</a:cxnLst>
                  <a:rect l="l" t="t" r="r" b="b"/>
                  <a:pathLst>
                    <a:path w="4867275" h="3267075">
                      <a:moveTo>
                        <a:pt x="4643438" y="228600"/>
                      </a:moveTo>
                      <a:cubicBezTo>
                        <a:pt x="4520013" y="228600"/>
                        <a:pt x="4419600" y="329013"/>
                        <a:pt x="4419600" y="452438"/>
                      </a:cubicBezTo>
                      <a:lnTo>
                        <a:pt x="4419600" y="609600"/>
                      </a:lnTo>
                      <a:lnTo>
                        <a:pt x="1350188" y="609600"/>
                      </a:lnTo>
                      <a:cubicBezTo>
                        <a:pt x="1331957" y="555517"/>
                        <a:pt x="1293257" y="508321"/>
                        <a:pt x="1238317" y="480841"/>
                      </a:cubicBezTo>
                      <a:lnTo>
                        <a:pt x="628707" y="176032"/>
                      </a:lnTo>
                      <a:cubicBezTo>
                        <a:pt x="567795" y="145590"/>
                        <a:pt x="499481" y="145675"/>
                        <a:pt x="441179" y="170393"/>
                      </a:cubicBezTo>
                      <a:cubicBezTo>
                        <a:pt x="417147" y="72695"/>
                        <a:pt x="328841" y="0"/>
                        <a:pt x="223838" y="0"/>
                      </a:cubicBezTo>
                      <a:cubicBezTo>
                        <a:pt x="100413" y="0"/>
                        <a:pt x="0" y="100413"/>
                        <a:pt x="0" y="223838"/>
                      </a:cubicBezTo>
                      <a:lnTo>
                        <a:pt x="0" y="1138238"/>
                      </a:lnTo>
                      <a:cubicBezTo>
                        <a:pt x="0" y="1345692"/>
                        <a:pt x="168783" y="1514475"/>
                        <a:pt x="376238" y="1514475"/>
                      </a:cubicBezTo>
                      <a:lnTo>
                        <a:pt x="609600" y="1514475"/>
                      </a:lnTo>
                      <a:lnTo>
                        <a:pt x="609600" y="1519238"/>
                      </a:lnTo>
                      <a:cubicBezTo>
                        <a:pt x="609600" y="1642663"/>
                        <a:pt x="710013" y="1743075"/>
                        <a:pt x="833438" y="1743075"/>
                      </a:cubicBezTo>
                      <a:lnTo>
                        <a:pt x="899760" y="1743075"/>
                      </a:lnTo>
                      <a:lnTo>
                        <a:pt x="2132381" y="2090738"/>
                      </a:lnTo>
                      <a:lnTo>
                        <a:pt x="899760" y="2438400"/>
                      </a:lnTo>
                      <a:lnTo>
                        <a:pt x="833438" y="2438400"/>
                      </a:lnTo>
                      <a:cubicBezTo>
                        <a:pt x="710013" y="2438400"/>
                        <a:pt x="609600" y="2538813"/>
                        <a:pt x="609600" y="2662238"/>
                      </a:cubicBezTo>
                      <a:lnTo>
                        <a:pt x="609600" y="2675658"/>
                      </a:lnTo>
                      <a:cubicBezTo>
                        <a:pt x="478546" y="2707796"/>
                        <a:pt x="381000" y="2826210"/>
                        <a:pt x="381000" y="2967038"/>
                      </a:cubicBezTo>
                      <a:cubicBezTo>
                        <a:pt x="381000" y="3132477"/>
                        <a:pt x="515598" y="3267075"/>
                        <a:pt x="681038" y="3267075"/>
                      </a:cubicBezTo>
                      <a:cubicBezTo>
                        <a:pt x="846477" y="3267075"/>
                        <a:pt x="981075" y="3132477"/>
                        <a:pt x="981075" y="2967038"/>
                      </a:cubicBezTo>
                      <a:cubicBezTo>
                        <a:pt x="981075" y="2826210"/>
                        <a:pt x="883530" y="2707805"/>
                        <a:pt x="752475" y="2675658"/>
                      </a:cubicBezTo>
                      <a:lnTo>
                        <a:pt x="752475" y="2662238"/>
                      </a:lnTo>
                      <a:cubicBezTo>
                        <a:pt x="752475" y="2617594"/>
                        <a:pt x="788794" y="2581275"/>
                        <a:pt x="833438" y="2581275"/>
                      </a:cubicBezTo>
                      <a:lnTo>
                        <a:pt x="909371" y="2581275"/>
                      </a:lnTo>
                      <a:cubicBezTo>
                        <a:pt x="909447" y="2581275"/>
                        <a:pt x="909523" y="2581294"/>
                        <a:pt x="909599" y="2581294"/>
                      </a:cubicBezTo>
                      <a:cubicBezTo>
                        <a:pt x="909685" y="2581294"/>
                        <a:pt x="909780" y="2581275"/>
                        <a:pt x="909866" y="2581275"/>
                      </a:cubicBezTo>
                      <a:lnTo>
                        <a:pt x="3881200" y="2581275"/>
                      </a:lnTo>
                      <a:cubicBezTo>
                        <a:pt x="3881285" y="2581275"/>
                        <a:pt x="3881380" y="2581294"/>
                        <a:pt x="3881466" y="2581294"/>
                      </a:cubicBezTo>
                      <a:cubicBezTo>
                        <a:pt x="3881542" y="2581294"/>
                        <a:pt x="3881619" y="2581275"/>
                        <a:pt x="3881695" y="2581275"/>
                      </a:cubicBezTo>
                      <a:lnTo>
                        <a:pt x="4033838" y="2581275"/>
                      </a:lnTo>
                      <a:cubicBezTo>
                        <a:pt x="4078481" y="2581275"/>
                        <a:pt x="4114800" y="2617594"/>
                        <a:pt x="4114800" y="2662238"/>
                      </a:cubicBezTo>
                      <a:lnTo>
                        <a:pt x="4114800" y="2675658"/>
                      </a:lnTo>
                      <a:cubicBezTo>
                        <a:pt x="3983746" y="2707796"/>
                        <a:pt x="3886200" y="2826210"/>
                        <a:pt x="3886200" y="2967038"/>
                      </a:cubicBezTo>
                      <a:cubicBezTo>
                        <a:pt x="3886200" y="3132477"/>
                        <a:pt x="4020798" y="3267075"/>
                        <a:pt x="4186238" y="3267075"/>
                      </a:cubicBezTo>
                      <a:cubicBezTo>
                        <a:pt x="4351677" y="3267075"/>
                        <a:pt x="4486275" y="3132477"/>
                        <a:pt x="4486275" y="2967038"/>
                      </a:cubicBezTo>
                      <a:cubicBezTo>
                        <a:pt x="4486275" y="2826210"/>
                        <a:pt x="4388730" y="2707805"/>
                        <a:pt x="4257675" y="2675658"/>
                      </a:cubicBezTo>
                      <a:lnTo>
                        <a:pt x="4257675" y="2662238"/>
                      </a:lnTo>
                      <a:cubicBezTo>
                        <a:pt x="4257675" y="2538813"/>
                        <a:pt x="4157263" y="2438400"/>
                        <a:pt x="4033838" y="2438400"/>
                      </a:cubicBezTo>
                      <a:lnTo>
                        <a:pt x="3891315" y="2438400"/>
                      </a:lnTo>
                      <a:lnTo>
                        <a:pt x="2658694" y="2090738"/>
                      </a:lnTo>
                      <a:lnTo>
                        <a:pt x="3891315" y="1743075"/>
                      </a:lnTo>
                      <a:lnTo>
                        <a:pt x="4033838" y="1743075"/>
                      </a:lnTo>
                      <a:cubicBezTo>
                        <a:pt x="4157263" y="1743075"/>
                        <a:pt x="4257675" y="1642663"/>
                        <a:pt x="4257675" y="1519238"/>
                      </a:cubicBezTo>
                      <a:lnTo>
                        <a:pt x="4257675" y="1514475"/>
                      </a:lnTo>
                      <a:lnTo>
                        <a:pt x="4491038" y="1514475"/>
                      </a:lnTo>
                      <a:cubicBezTo>
                        <a:pt x="4698492" y="1514475"/>
                        <a:pt x="4867275" y="1345692"/>
                        <a:pt x="4867275" y="1138238"/>
                      </a:cubicBezTo>
                      <a:lnTo>
                        <a:pt x="4867275" y="452438"/>
                      </a:lnTo>
                      <a:cubicBezTo>
                        <a:pt x="4867275" y="329013"/>
                        <a:pt x="4766863" y="228600"/>
                        <a:pt x="4643438" y="228600"/>
                      </a:cubicBezTo>
                      <a:close/>
                      <a:moveTo>
                        <a:pt x="838200" y="2967038"/>
                      </a:moveTo>
                      <a:cubicBezTo>
                        <a:pt x="838200" y="3053696"/>
                        <a:pt x="767696" y="3124200"/>
                        <a:pt x="681038" y="3124200"/>
                      </a:cubicBezTo>
                      <a:cubicBezTo>
                        <a:pt x="594379" y="3124200"/>
                        <a:pt x="523875" y="3053696"/>
                        <a:pt x="523875" y="2967038"/>
                      </a:cubicBezTo>
                      <a:cubicBezTo>
                        <a:pt x="523875" y="2880379"/>
                        <a:pt x="594379" y="2809875"/>
                        <a:pt x="681038" y="2809875"/>
                      </a:cubicBezTo>
                      <a:cubicBezTo>
                        <a:pt x="767696" y="2809875"/>
                        <a:pt x="838200" y="2880379"/>
                        <a:pt x="838200" y="2967038"/>
                      </a:cubicBezTo>
                      <a:close/>
                      <a:moveTo>
                        <a:pt x="4343400" y="2967038"/>
                      </a:moveTo>
                      <a:cubicBezTo>
                        <a:pt x="4343400" y="3053696"/>
                        <a:pt x="4272896" y="3124200"/>
                        <a:pt x="4186238" y="3124200"/>
                      </a:cubicBezTo>
                      <a:cubicBezTo>
                        <a:pt x="4099579" y="3124200"/>
                        <a:pt x="4029075" y="3053696"/>
                        <a:pt x="4029075" y="2967038"/>
                      </a:cubicBezTo>
                      <a:cubicBezTo>
                        <a:pt x="4029075" y="2880379"/>
                        <a:pt x="4099579" y="2809875"/>
                        <a:pt x="4186238" y="2809875"/>
                      </a:cubicBezTo>
                      <a:cubicBezTo>
                        <a:pt x="4272896" y="2809875"/>
                        <a:pt x="4343400" y="2880379"/>
                        <a:pt x="4343400" y="2967038"/>
                      </a:cubicBezTo>
                      <a:close/>
                      <a:moveTo>
                        <a:pt x="1524124" y="1066800"/>
                      </a:moveTo>
                      <a:lnTo>
                        <a:pt x="447675" y="1066800"/>
                      </a:lnTo>
                      <a:lnTo>
                        <a:pt x="447675" y="586073"/>
                      </a:lnTo>
                      <a:lnTo>
                        <a:pt x="1038092" y="881282"/>
                      </a:lnTo>
                      <a:cubicBezTo>
                        <a:pt x="1069477" y="896979"/>
                        <a:pt x="1103128" y="904932"/>
                        <a:pt x="1138095" y="904932"/>
                      </a:cubicBezTo>
                      <a:cubicBezTo>
                        <a:pt x="1223467" y="904932"/>
                        <a:pt x="1300229" y="857517"/>
                        <a:pt x="1338444" y="781145"/>
                      </a:cubicBezTo>
                      <a:cubicBezTo>
                        <a:pt x="1343139" y="771744"/>
                        <a:pt x="1347054" y="762162"/>
                        <a:pt x="1350321" y="752475"/>
                      </a:cubicBezTo>
                      <a:lnTo>
                        <a:pt x="1524000" y="752475"/>
                      </a:lnTo>
                      <a:lnTo>
                        <a:pt x="1524000" y="1062038"/>
                      </a:lnTo>
                      <a:cubicBezTo>
                        <a:pt x="1524000" y="1063638"/>
                        <a:pt x="1524086" y="1065209"/>
                        <a:pt x="1524124" y="1066800"/>
                      </a:cubicBezTo>
                      <a:close/>
                      <a:moveTo>
                        <a:pt x="1666875" y="752475"/>
                      </a:moveTo>
                      <a:lnTo>
                        <a:pt x="4038600" y="752475"/>
                      </a:lnTo>
                      <a:lnTo>
                        <a:pt x="4038600" y="1062038"/>
                      </a:lnTo>
                      <a:cubicBezTo>
                        <a:pt x="4038600" y="1106681"/>
                        <a:pt x="4002281" y="1143000"/>
                        <a:pt x="3957638" y="1143000"/>
                      </a:cubicBezTo>
                      <a:lnTo>
                        <a:pt x="1747838" y="1143000"/>
                      </a:lnTo>
                      <a:cubicBezTo>
                        <a:pt x="1703194" y="1143000"/>
                        <a:pt x="1666875" y="1106681"/>
                        <a:pt x="1666875" y="1062038"/>
                      </a:cubicBezTo>
                      <a:lnTo>
                        <a:pt x="1666875" y="752475"/>
                      </a:lnTo>
                      <a:close/>
                      <a:moveTo>
                        <a:pt x="4181475" y="1062038"/>
                      </a:moveTo>
                      <a:lnTo>
                        <a:pt x="4181475" y="752475"/>
                      </a:lnTo>
                      <a:lnTo>
                        <a:pt x="4419600" y="752475"/>
                      </a:lnTo>
                      <a:lnTo>
                        <a:pt x="4419600" y="1066800"/>
                      </a:lnTo>
                      <a:lnTo>
                        <a:pt x="4181351" y="1066800"/>
                      </a:lnTo>
                      <a:cubicBezTo>
                        <a:pt x="4181389" y="1065209"/>
                        <a:pt x="4181475" y="1063638"/>
                        <a:pt x="4181475" y="1062038"/>
                      </a:cubicBezTo>
                      <a:close/>
                      <a:moveTo>
                        <a:pt x="456162" y="340071"/>
                      </a:moveTo>
                      <a:cubicBezTo>
                        <a:pt x="470354" y="311715"/>
                        <a:pt x="499034" y="295304"/>
                        <a:pt x="528771" y="295304"/>
                      </a:cubicBezTo>
                      <a:cubicBezTo>
                        <a:pt x="540915" y="295304"/>
                        <a:pt x="553241" y="298047"/>
                        <a:pt x="564823" y="303828"/>
                      </a:cubicBezTo>
                      <a:lnTo>
                        <a:pt x="1174413" y="608628"/>
                      </a:lnTo>
                      <a:cubicBezTo>
                        <a:pt x="1214342" y="628602"/>
                        <a:pt x="1230583" y="677351"/>
                        <a:pt x="1210647" y="717261"/>
                      </a:cubicBezTo>
                      <a:cubicBezTo>
                        <a:pt x="1196816" y="744893"/>
                        <a:pt x="1169022" y="762067"/>
                        <a:pt x="1138095" y="762067"/>
                      </a:cubicBezTo>
                      <a:cubicBezTo>
                        <a:pt x="1125512" y="762067"/>
                        <a:pt x="1113358" y="759181"/>
                        <a:pt x="1101985" y="753504"/>
                      </a:cubicBezTo>
                      <a:lnTo>
                        <a:pt x="492395" y="448704"/>
                      </a:lnTo>
                      <a:cubicBezTo>
                        <a:pt x="452476" y="428730"/>
                        <a:pt x="436226" y="379971"/>
                        <a:pt x="456162" y="340071"/>
                      </a:cubicBezTo>
                      <a:close/>
                      <a:moveTo>
                        <a:pt x="3365002" y="2438400"/>
                      </a:moveTo>
                      <a:lnTo>
                        <a:pt x="1426073" y="2438400"/>
                      </a:lnTo>
                      <a:lnTo>
                        <a:pt x="2395538" y="2164956"/>
                      </a:lnTo>
                      <a:lnTo>
                        <a:pt x="3365002" y="2438400"/>
                      </a:lnTo>
                      <a:close/>
                      <a:moveTo>
                        <a:pt x="2395538" y="2016519"/>
                      </a:moveTo>
                      <a:lnTo>
                        <a:pt x="1426073" y="1743075"/>
                      </a:lnTo>
                      <a:lnTo>
                        <a:pt x="3365002" y="1743075"/>
                      </a:lnTo>
                      <a:lnTo>
                        <a:pt x="2395538" y="2016519"/>
                      </a:lnTo>
                      <a:close/>
                      <a:moveTo>
                        <a:pt x="4724400" y="1138238"/>
                      </a:moveTo>
                      <a:cubicBezTo>
                        <a:pt x="4724400" y="1266911"/>
                        <a:pt x="4619711" y="1371600"/>
                        <a:pt x="4491038" y="1371600"/>
                      </a:cubicBezTo>
                      <a:lnTo>
                        <a:pt x="3881457" y="1371600"/>
                      </a:lnTo>
                      <a:cubicBezTo>
                        <a:pt x="3842004" y="1371600"/>
                        <a:pt x="3810019" y="1403585"/>
                        <a:pt x="3810019" y="1443038"/>
                      </a:cubicBezTo>
                      <a:cubicBezTo>
                        <a:pt x="3810019" y="1482490"/>
                        <a:pt x="3842004" y="1514475"/>
                        <a:pt x="3881457" y="1514475"/>
                      </a:cubicBezTo>
                      <a:lnTo>
                        <a:pt x="4114800" y="1514475"/>
                      </a:lnTo>
                      <a:lnTo>
                        <a:pt x="4114800" y="1519238"/>
                      </a:lnTo>
                      <a:cubicBezTo>
                        <a:pt x="4114800" y="1563881"/>
                        <a:pt x="4078481" y="1600200"/>
                        <a:pt x="4033838" y="1600200"/>
                      </a:cubicBezTo>
                      <a:lnTo>
                        <a:pt x="833438" y="1600200"/>
                      </a:lnTo>
                      <a:cubicBezTo>
                        <a:pt x="788794" y="1600200"/>
                        <a:pt x="752475" y="1563881"/>
                        <a:pt x="752475" y="1519238"/>
                      </a:cubicBezTo>
                      <a:lnTo>
                        <a:pt x="752475" y="1514475"/>
                      </a:lnTo>
                      <a:lnTo>
                        <a:pt x="3119438" y="1514475"/>
                      </a:lnTo>
                      <a:cubicBezTo>
                        <a:pt x="3158890" y="1514475"/>
                        <a:pt x="3190875" y="1482490"/>
                        <a:pt x="3190875" y="1443038"/>
                      </a:cubicBezTo>
                      <a:cubicBezTo>
                        <a:pt x="3190875" y="1403585"/>
                        <a:pt x="3158890" y="1371600"/>
                        <a:pt x="3119438" y="1371600"/>
                      </a:cubicBezTo>
                      <a:lnTo>
                        <a:pt x="376238" y="1371600"/>
                      </a:lnTo>
                      <a:cubicBezTo>
                        <a:pt x="247564" y="1371600"/>
                        <a:pt x="142875" y="1266911"/>
                        <a:pt x="142875" y="1138238"/>
                      </a:cubicBezTo>
                      <a:lnTo>
                        <a:pt x="142875" y="223838"/>
                      </a:lnTo>
                      <a:cubicBezTo>
                        <a:pt x="142875" y="179194"/>
                        <a:pt x="179194" y="142875"/>
                        <a:pt x="223838" y="142875"/>
                      </a:cubicBezTo>
                      <a:cubicBezTo>
                        <a:pt x="268481" y="142875"/>
                        <a:pt x="304800" y="179194"/>
                        <a:pt x="304800" y="223838"/>
                      </a:cubicBezTo>
                      <a:lnTo>
                        <a:pt x="304800" y="1138238"/>
                      </a:lnTo>
                      <a:cubicBezTo>
                        <a:pt x="304800" y="1177690"/>
                        <a:pt x="336785" y="1209675"/>
                        <a:pt x="376238" y="1209675"/>
                      </a:cubicBezTo>
                      <a:lnTo>
                        <a:pt x="1579807" y="1209675"/>
                      </a:lnTo>
                      <a:cubicBezTo>
                        <a:pt x="1620860" y="1256338"/>
                        <a:pt x="1680953" y="1285875"/>
                        <a:pt x="1747838" y="1285875"/>
                      </a:cubicBezTo>
                      <a:lnTo>
                        <a:pt x="3957638" y="1285875"/>
                      </a:lnTo>
                      <a:cubicBezTo>
                        <a:pt x="4024532" y="1285875"/>
                        <a:pt x="4084625" y="1256338"/>
                        <a:pt x="4125668" y="1209675"/>
                      </a:cubicBezTo>
                      <a:lnTo>
                        <a:pt x="4491038" y="1209675"/>
                      </a:lnTo>
                      <a:cubicBezTo>
                        <a:pt x="4530490" y="1209675"/>
                        <a:pt x="4562475" y="1177690"/>
                        <a:pt x="4562475" y="1138238"/>
                      </a:cubicBezTo>
                      <a:lnTo>
                        <a:pt x="4562475" y="452438"/>
                      </a:lnTo>
                      <a:cubicBezTo>
                        <a:pt x="4562475" y="407794"/>
                        <a:pt x="4598794" y="371475"/>
                        <a:pt x="4643438" y="371475"/>
                      </a:cubicBezTo>
                      <a:cubicBezTo>
                        <a:pt x="4688082" y="371475"/>
                        <a:pt x="4724400" y="407794"/>
                        <a:pt x="4724400" y="452438"/>
                      </a:cubicBezTo>
                      <a:lnTo>
                        <a:pt x="4724400" y="1138238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4E43E23-7337-2167-A976-C23CF2ABE368}"/>
              </a:ext>
            </a:extLst>
          </p:cNvPr>
          <p:cNvSpPr txBox="1"/>
          <p:nvPr/>
        </p:nvSpPr>
        <p:spPr>
          <a:xfrm>
            <a:off x="6492193" y="5452992"/>
            <a:ext cx="18678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Adapted from Hill J, et al. 2017</a:t>
            </a:r>
          </a:p>
        </p:txBody>
      </p:sp>
    </p:spTree>
    <p:extLst>
      <p:ext uri="{BB962C8B-B14F-4D97-AF65-F5344CB8AC3E}">
        <p14:creationId xmlns:p14="http://schemas.microsoft.com/office/powerpoint/2010/main" val="168245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CB9A61-4B7B-4FFF-9CEC-C167B597F0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6019800"/>
            <a:ext cx="10622586" cy="568325"/>
          </a:xfrm>
        </p:spPr>
        <p:txBody>
          <a:bodyPr/>
          <a:lstStyle/>
          <a:p>
            <a:r>
              <a:rPr lang="en-GB"/>
              <a:t>*Exacerbations defined as a worsening of asthma requiring an ED/hospital admission or OCS treatment within 2 weeks of an asthma medical code.</a:t>
            </a:r>
          </a:p>
          <a:p>
            <a:r>
              <a:rPr lang="en-GB"/>
              <a:t>ED, emergency department; GINA, Global Initiative for Asthma; OCS, oral corticosteroid(s).</a:t>
            </a:r>
            <a:br>
              <a:rPr lang="en-GB"/>
            </a:br>
            <a:r>
              <a:rPr lang="en-GB"/>
              <a:t>1. </a:t>
            </a:r>
            <a:r>
              <a:rPr lang="en-US" err="1"/>
              <a:t>Suruki</a:t>
            </a:r>
            <a:r>
              <a:rPr lang="en-US"/>
              <a:t> RY, et al. BMC </a:t>
            </a:r>
            <a:r>
              <a:rPr lang="en-US" err="1"/>
              <a:t>Pulm</a:t>
            </a:r>
            <a:r>
              <a:rPr lang="en-US"/>
              <a:t> Med. 2017;17:74.</a:t>
            </a:r>
            <a:endParaRPr lang="en-GB"/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FAE5CF58-487C-2AC1-E069-6991099B2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922" y="180000"/>
            <a:ext cx="8169589" cy="720000"/>
          </a:xfrm>
        </p:spPr>
        <p:txBody>
          <a:bodyPr/>
          <a:lstStyle/>
          <a:p>
            <a:r>
              <a:rPr lang="en-GB" sz="2400"/>
              <a:t>Has the patient had 2 or more emergency attendances or unscheduled visits due to asthma over the past 12 months?</a:t>
            </a:r>
          </a:p>
        </p:txBody>
      </p:sp>
      <p:sp>
        <p:nvSpPr>
          <p:cNvPr id="15" name="Graphic 17">
            <a:extLst>
              <a:ext uri="{FF2B5EF4-FFF2-40B4-BE49-F238E27FC236}">
                <a16:creationId xmlns:a16="http://schemas.microsoft.com/office/drawing/2014/main" id="{64BC8CC2-EE7B-6869-6289-C92DE5D07ACA}"/>
              </a:ext>
            </a:extLst>
          </p:cNvPr>
          <p:cNvSpPr/>
          <p:nvPr/>
        </p:nvSpPr>
        <p:spPr>
          <a:xfrm>
            <a:off x="1255923" y="1151092"/>
            <a:ext cx="9683826" cy="720000"/>
          </a:xfrm>
          <a:custGeom>
            <a:avLst/>
            <a:gdLst>
              <a:gd name="connsiteX0" fmla="*/ 10062972 w 10058400"/>
              <a:gd name="connsiteY0" fmla="*/ 798195 h 790575"/>
              <a:gd name="connsiteX1" fmla="*/ 216122 w 10058400"/>
              <a:gd name="connsiteY1" fmla="*/ 798195 h 790575"/>
              <a:gd name="connsiteX2" fmla="*/ 0 w 10058400"/>
              <a:gd name="connsiteY2" fmla="*/ 582073 h 790575"/>
              <a:gd name="connsiteX3" fmla="*/ 0 w 10058400"/>
              <a:gd name="connsiteY3" fmla="*/ 0 h 790575"/>
              <a:gd name="connsiteX0" fmla="*/ 10062972 w 10062972"/>
              <a:gd name="connsiteY0" fmla="*/ 798195 h 798278"/>
              <a:gd name="connsiteX1" fmla="*/ 8106647 w 10062972"/>
              <a:gd name="connsiteY1" fmla="*/ 798278 h 798278"/>
              <a:gd name="connsiteX2" fmla="*/ 216122 w 10062972"/>
              <a:gd name="connsiteY2" fmla="*/ 798195 h 798278"/>
              <a:gd name="connsiteX3" fmla="*/ 0 w 10062972"/>
              <a:gd name="connsiteY3" fmla="*/ 582073 h 798278"/>
              <a:gd name="connsiteX4" fmla="*/ 0 w 10062972"/>
              <a:gd name="connsiteY4" fmla="*/ 0 h 798278"/>
              <a:gd name="connsiteX0" fmla="*/ 8106647 w 8106647"/>
              <a:gd name="connsiteY0" fmla="*/ 798278 h 798278"/>
              <a:gd name="connsiteX1" fmla="*/ 216122 w 8106647"/>
              <a:gd name="connsiteY1" fmla="*/ 798195 h 798278"/>
              <a:gd name="connsiteX2" fmla="*/ 0 w 8106647"/>
              <a:gd name="connsiteY2" fmla="*/ 582073 h 798278"/>
              <a:gd name="connsiteX3" fmla="*/ 0 w 8106647"/>
              <a:gd name="connsiteY3" fmla="*/ 0 h 79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6647" h="798278">
                <a:moveTo>
                  <a:pt x="8106647" y="798278"/>
                </a:moveTo>
                <a:lnTo>
                  <a:pt x="216122" y="798195"/>
                </a:lnTo>
                <a:cubicBezTo>
                  <a:pt x="96774" y="798195"/>
                  <a:pt x="0" y="701421"/>
                  <a:pt x="0" y="582073"/>
                </a:cubicBezTo>
                <a:lnTo>
                  <a:pt x="0" y="0"/>
                </a:lnTo>
              </a:path>
            </a:pathLst>
          </a:custGeom>
          <a:ln w="19050" cap="rnd">
            <a:solidFill>
              <a:schemeClr val="tx2"/>
            </a:solidFill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44000" tIns="45720" rIns="115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2000"/>
              <a:t>Patients requiring an ED/hospital admission due to an exacerbation are commonly re-admitted within 90 days regardless of initial asthma severity</a:t>
            </a:r>
            <a:r>
              <a:rPr lang="en-GB" sz="2000" baseline="30000"/>
              <a:t>1</a:t>
            </a:r>
            <a:r>
              <a:rPr lang="en-GB" sz="2000"/>
              <a:t>*</a:t>
            </a:r>
            <a:endParaRPr lang="en-GB" sz="2000" baseline="300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0EED16-E884-8CCB-3421-1F998162775E}"/>
              </a:ext>
            </a:extLst>
          </p:cNvPr>
          <p:cNvGrpSpPr/>
          <p:nvPr/>
        </p:nvGrpSpPr>
        <p:grpSpPr>
          <a:xfrm>
            <a:off x="9777960" y="1177690"/>
            <a:ext cx="2237744" cy="618647"/>
            <a:chOff x="442915" y="1322638"/>
            <a:chExt cx="2237744" cy="618647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7691811-5987-3F6D-E35B-50E4A9313F2B}"/>
                </a:ext>
              </a:extLst>
            </p:cNvPr>
            <p:cNvSpPr/>
            <p:nvPr/>
          </p:nvSpPr>
          <p:spPr>
            <a:xfrm>
              <a:off x="442915" y="1322638"/>
              <a:ext cx="2237744" cy="618647"/>
            </a:xfrm>
            <a:prstGeom prst="roundRect">
              <a:avLst>
                <a:gd name="adj" fmla="val 50000"/>
              </a:avLst>
            </a:prstGeom>
            <a:solidFill>
              <a:srgbClr val="0085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3D1781E-BF45-4CEB-2C94-3F956669A6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085" t="27099" r="18473" b="64148"/>
            <a:stretch/>
          </p:blipFill>
          <p:spPr>
            <a:xfrm>
              <a:off x="585069" y="1357223"/>
              <a:ext cx="1953436" cy="531448"/>
            </a:xfrm>
            <a:prstGeom prst="roundRect">
              <a:avLst>
                <a:gd name="adj" fmla="val 36497"/>
              </a:avLst>
            </a:prstGeom>
          </p:spPr>
        </p:pic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BF71437B-088B-C0CE-1265-B9303D83F837}"/>
              </a:ext>
            </a:extLst>
          </p:cNvPr>
          <p:cNvSpPr/>
          <p:nvPr/>
        </p:nvSpPr>
        <p:spPr>
          <a:xfrm>
            <a:off x="330232" y="209413"/>
            <a:ext cx="657868" cy="657866"/>
          </a:xfrm>
          <a:prstGeom prst="ellipse">
            <a:avLst/>
          </a:prstGeom>
          <a:solidFill>
            <a:schemeClr val="tx2"/>
          </a:solidFill>
          <a:ln w="50800" cap="flat" cmpd="sng" algn="ctr">
            <a:solidFill>
              <a:srgbClr val="DECEE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33" name="Slide Number Placeholder 2">
            <a:extLst>
              <a:ext uri="{FF2B5EF4-FFF2-40B4-BE49-F238E27FC236}">
                <a16:creationId xmlns:a16="http://schemas.microsoft.com/office/drawing/2014/main" id="{3A77E82C-A3C6-C39B-BD8F-7C7B03885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4833" y="6251575"/>
            <a:ext cx="6604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7BC55-1510-42AE-AB97-DB4D4BA64966}" type="slidenum">
              <a:rPr kumimoji="0" lang="en-GB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BD55435-6E3C-1841-4AE5-23801D3F07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4706591"/>
              </p:ext>
            </p:extLst>
          </p:nvPr>
        </p:nvGraphicFramePr>
        <p:xfrm>
          <a:off x="997527" y="2306779"/>
          <a:ext cx="10633364" cy="3382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0C699E6-6A00-EA0C-EEBC-E2BBCF37B809}"/>
              </a:ext>
            </a:extLst>
          </p:cNvPr>
          <p:cNvSpPr txBox="1"/>
          <p:nvPr/>
        </p:nvSpPr>
        <p:spPr>
          <a:xfrm rot="16200000">
            <a:off x="-454483" y="3447585"/>
            <a:ext cx="230807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Patients with ED/hospital re-admission (%)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19B97C-4A0A-00E1-BD38-D57BFD1CD499}"/>
              </a:ext>
            </a:extLst>
          </p:cNvPr>
          <p:cNvSpPr txBox="1"/>
          <p:nvPr/>
        </p:nvSpPr>
        <p:spPr>
          <a:xfrm>
            <a:off x="4653189" y="5604161"/>
            <a:ext cx="233455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GINA treatment step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BA99C49-2B72-1505-1F8E-6577E358ABB2}"/>
              </a:ext>
            </a:extLst>
          </p:cNvPr>
          <p:cNvGrpSpPr/>
          <p:nvPr/>
        </p:nvGrpSpPr>
        <p:grpSpPr>
          <a:xfrm>
            <a:off x="1500765" y="5096028"/>
            <a:ext cx="10096198" cy="480424"/>
            <a:chOff x="1436967" y="4825867"/>
            <a:chExt cx="10096198" cy="51646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962697E-DB15-C363-571E-02F3CD52D147}"/>
                </a:ext>
              </a:extLst>
            </p:cNvPr>
            <p:cNvCxnSpPr>
              <a:cxnSpLocks/>
            </p:cNvCxnSpPr>
            <p:nvPr/>
          </p:nvCxnSpPr>
          <p:spPr>
            <a:xfrm>
              <a:off x="2698896" y="4825867"/>
              <a:ext cx="0" cy="5164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992DA02-92DF-C491-D760-8D3E744CB4D2}"/>
                </a:ext>
              </a:extLst>
            </p:cNvPr>
            <p:cNvCxnSpPr>
              <a:cxnSpLocks/>
            </p:cNvCxnSpPr>
            <p:nvPr/>
          </p:nvCxnSpPr>
          <p:spPr>
            <a:xfrm>
              <a:off x="1436967" y="4825867"/>
              <a:ext cx="0" cy="5164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E4C120B-4C32-7C96-D580-50BC16C841D6}"/>
                </a:ext>
              </a:extLst>
            </p:cNvPr>
            <p:cNvCxnSpPr>
              <a:cxnSpLocks/>
            </p:cNvCxnSpPr>
            <p:nvPr/>
          </p:nvCxnSpPr>
          <p:spPr>
            <a:xfrm>
              <a:off x="9006424" y="4825867"/>
              <a:ext cx="0" cy="5164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42B4F20-9A6B-E47C-6CCF-E7CFCD7103C9}"/>
                </a:ext>
              </a:extLst>
            </p:cNvPr>
            <p:cNvCxnSpPr>
              <a:cxnSpLocks/>
            </p:cNvCxnSpPr>
            <p:nvPr/>
          </p:nvCxnSpPr>
          <p:spPr>
            <a:xfrm>
              <a:off x="11533165" y="4825867"/>
              <a:ext cx="0" cy="51646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ángulo 53">
            <a:extLst>
              <a:ext uri="{FF2B5EF4-FFF2-40B4-BE49-F238E27FC236}">
                <a16:creationId xmlns:a16="http://schemas.microsoft.com/office/drawing/2014/main" id="{BCD55FB5-062B-7E94-BD3F-00D857284F83}"/>
              </a:ext>
            </a:extLst>
          </p:cNvPr>
          <p:cNvSpPr/>
          <p:nvPr/>
        </p:nvSpPr>
        <p:spPr bwMode="auto">
          <a:xfrm>
            <a:off x="3874531" y="2799400"/>
            <a:ext cx="129698" cy="12969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ángulo 17">
            <a:extLst>
              <a:ext uri="{FF2B5EF4-FFF2-40B4-BE49-F238E27FC236}">
                <a16:creationId xmlns:a16="http://schemas.microsoft.com/office/drawing/2014/main" id="{269A24B1-82FB-22F3-D9D5-6C246D742176}"/>
              </a:ext>
            </a:extLst>
          </p:cNvPr>
          <p:cNvSpPr/>
          <p:nvPr/>
        </p:nvSpPr>
        <p:spPr bwMode="auto">
          <a:xfrm>
            <a:off x="4050369" y="2693005"/>
            <a:ext cx="671339" cy="336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90 days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  <a:sym typeface="+mn-lt"/>
            </a:endParaRPr>
          </a:p>
        </p:txBody>
      </p:sp>
      <p:sp>
        <p:nvSpPr>
          <p:cNvPr id="13" name="Rectángulo 18">
            <a:extLst>
              <a:ext uri="{FF2B5EF4-FFF2-40B4-BE49-F238E27FC236}">
                <a16:creationId xmlns:a16="http://schemas.microsoft.com/office/drawing/2014/main" id="{0596079F-0CF4-5DB2-FBFB-2A43797405BF}"/>
              </a:ext>
            </a:extLst>
          </p:cNvPr>
          <p:cNvSpPr/>
          <p:nvPr/>
        </p:nvSpPr>
        <p:spPr bwMode="auto">
          <a:xfrm>
            <a:off x="2949873" y="2710702"/>
            <a:ext cx="646457" cy="301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t>60 days</a:t>
            </a:r>
          </a:p>
        </p:txBody>
      </p:sp>
      <p:sp>
        <p:nvSpPr>
          <p:cNvPr id="24" name="Rectángulo 53">
            <a:extLst>
              <a:ext uri="{FF2B5EF4-FFF2-40B4-BE49-F238E27FC236}">
                <a16:creationId xmlns:a16="http://schemas.microsoft.com/office/drawing/2014/main" id="{B52D6103-D190-DACE-AA54-EA0C5CCC76BD}"/>
              </a:ext>
            </a:extLst>
          </p:cNvPr>
          <p:cNvSpPr/>
          <p:nvPr/>
        </p:nvSpPr>
        <p:spPr bwMode="auto">
          <a:xfrm>
            <a:off x="2774035" y="2799400"/>
            <a:ext cx="129698" cy="1296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Rectángulo 18">
            <a:extLst>
              <a:ext uri="{FF2B5EF4-FFF2-40B4-BE49-F238E27FC236}">
                <a16:creationId xmlns:a16="http://schemas.microsoft.com/office/drawing/2014/main" id="{53EFC06B-96EF-A6AF-1AC8-144D78A4DC44}"/>
              </a:ext>
            </a:extLst>
          </p:cNvPr>
          <p:cNvSpPr/>
          <p:nvPr/>
        </p:nvSpPr>
        <p:spPr bwMode="auto">
          <a:xfrm>
            <a:off x="1909445" y="2710702"/>
            <a:ext cx="646457" cy="301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l" defTabSz="457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t>30 days</a:t>
            </a:r>
          </a:p>
        </p:txBody>
      </p:sp>
      <p:sp>
        <p:nvSpPr>
          <p:cNvPr id="28" name="Rectángulo 53">
            <a:extLst>
              <a:ext uri="{FF2B5EF4-FFF2-40B4-BE49-F238E27FC236}">
                <a16:creationId xmlns:a16="http://schemas.microsoft.com/office/drawing/2014/main" id="{5BCC7C36-AE42-27D7-0482-AE2FB07467BB}"/>
              </a:ext>
            </a:extLst>
          </p:cNvPr>
          <p:cNvSpPr/>
          <p:nvPr/>
        </p:nvSpPr>
        <p:spPr bwMode="auto">
          <a:xfrm>
            <a:off x="1733607" y="2799400"/>
            <a:ext cx="129698" cy="12969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Rectángulo 18">
            <a:extLst>
              <a:ext uri="{FF2B5EF4-FFF2-40B4-BE49-F238E27FC236}">
                <a16:creationId xmlns:a16="http://schemas.microsoft.com/office/drawing/2014/main" id="{BF1F17FA-5983-665C-E768-A4516F72EC1F}"/>
              </a:ext>
            </a:extLst>
          </p:cNvPr>
          <p:cNvSpPr/>
          <p:nvPr/>
        </p:nvSpPr>
        <p:spPr bwMode="auto">
          <a:xfrm>
            <a:off x="8927965" y="5604161"/>
            <a:ext cx="2678224" cy="48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t>History of exacerbations </a:t>
            </a:r>
            <a:b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</a:b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+mn-lt"/>
              </a:rPr>
              <a:t>in the prior 12 months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13833EF-9692-BAF0-1500-C09C9B2101D1}"/>
              </a:ext>
            </a:extLst>
          </p:cNvPr>
          <p:cNvSpPr/>
          <p:nvPr/>
        </p:nvSpPr>
        <p:spPr>
          <a:xfrm>
            <a:off x="1907317" y="1928526"/>
            <a:ext cx="83773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Proportion of patients with an </a:t>
            </a:r>
            <a:r>
              <a:rPr lang="en-GB" sz="1600" b="1">
                <a:latin typeface="Arial"/>
              </a:rPr>
              <a:t>asthma-related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ED/hospital re-admission following an asthma-related ED/hospital admission from a UK database</a:t>
            </a:r>
            <a:r>
              <a:rPr kumimoji="0" lang="en-GB" sz="1600" b="1" i="0" u="none" strike="noStrike" kern="1200" cap="none" spc="0" normalizeH="0" baseline="3000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B24EA0F-E7F0-4E5D-27E5-E77EF760D574}"/>
              </a:ext>
            </a:extLst>
          </p:cNvPr>
          <p:cNvSpPr txBox="1"/>
          <p:nvPr/>
        </p:nvSpPr>
        <p:spPr>
          <a:xfrm>
            <a:off x="9291040" y="6072414"/>
            <a:ext cx="213071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Adapted from </a:t>
            </a:r>
            <a:r>
              <a:rPr lang="en-GB" sz="1050" dirty="0" err="1"/>
              <a:t>Suruki</a:t>
            </a:r>
            <a:r>
              <a:rPr lang="en-GB" sz="1050" dirty="0"/>
              <a:t> RY, et al. 2017</a:t>
            </a:r>
          </a:p>
        </p:txBody>
      </p:sp>
    </p:spTree>
    <p:extLst>
      <p:ext uri="{BB962C8B-B14F-4D97-AF65-F5344CB8AC3E}">
        <p14:creationId xmlns:p14="http://schemas.microsoft.com/office/powerpoint/2010/main" val="171716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>
            <a:extLst>
              <a:ext uri="{FF2B5EF4-FFF2-40B4-BE49-F238E27FC236}">
                <a16:creationId xmlns:a16="http://schemas.microsoft.com/office/drawing/2014/main" id="{FAE5CF58-487C-2AC1-E069-6991099B2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922" y="180000"/>
            <a:ext cx="8169589" cy="720000"/>
          </a:xfrm>
        </p:spPr>
        <p:txBody>
          <a:bodyPr/>
          <a:lstStyle/>
          <a:p>
            <a:r>
              <a:rPr lang="en-GB" sz="2400"/>
              <a:t>Has the patient ever been intubated or admitted to an ICU </a:t>
            </a:r>
            <a:br>
              <a:rPr lang="en-GB" sz="2400"/>
            </a:br>
            <a:r>
              <a:rPr lang="en-GB" sz="2400"/>
              <a:t>or a high dependency unit due to their asthma?</a:t>
            </a:r>
          </a:p>
        </p:txBody>
      </p:sp>
      <p:sp>
        <p:nvSpPr>
          <p:cNvPr id="15" name="Graphic 17">
            <a:extLst>
              <a:ext uri="{FF2B5EF4-FFF2-40B4-BE49-F238E27FC236}">
                <a16:creationId xmlns:a16="http://schemas.microsoft.com/office/drawing/2014/main" id="{64BC8CC2-EE7B-6869-6289-C92DE5D07ACA}"/>
              </a:ext>
            </a:extLst>
          </p:cNvPr>
          <p:cNvSpPr/>
          <p:nvPr/>
        </p:nvSpPr>
        <p:spPr>
          <a:xfrm>
            <a:off x="1255923" y="1151092"/>
            <a:ext cx="9683826" cy="720000"/>
          </a:xfrm>
          <a:custGeom>
            <a:avLst/>
            <a:gdLst>
              <a:gd name="connsiteX0" fmla="*/ 10062972 w 10058400"/>
              <a:gd name="connsiteY0" fmla="*/ 798195 h 790575"/>
              <a:gd name="connsiteX1" fmla="*/ 216122 w 10058400"/>
              <a:gd name="connsiteY1" fmla="*/ 798195 h 790575"/>
              <a:gd name="connsiteX2" fmla="*/ 0 w 10058400"/>
              <a:gd name="connsiteY2" fmla="*/ 582073 h 790575"/>
              <a:gd name="connsiteX3" fmla="*/ 0 w 10058400"/>
              <a:gd name="connsiteY3" fmla="*/ 0 h 790575"/>
              <a:gd name="connsiteX0" fmla="*/ 10062972 w 10062972"/>
              <a:gd name="connsiteY0" fmla="*/ 798195 h 798278"/>
              <a:gd name="connsiteX1" fmla="*/ 8106647 w 10062972"/>
              <a:gd name="connsiteY1" fmla="*/ 798278 h 798278"/>
              <a:gd name="connsiteX2" fmla="*/ 216122 w 10062972"/>
              <a:gd name="connsiteY2" fmla="*/ 798195 h 798278"/>
              <a:gd name="connsiteX3" fmla="*/ 0 w 10062972"/>
              <a:gd name="connsiteY3" fmla="*/ 582073 h 798278"/>
              <a:gd name="connsiteX4" fmla="*/ 0 w 10062972"/>
              <a:gd name="connsiteY4" fmla="*/ 0 h 798278"/>
              <a:gd name="connsiteX0" fmla="*/ 8106647 w 8106647"/>
              <a:gd name="connsiteY0" fmla="*/ 798278 h 798278"/>
              <a:gd name="connsiteX1" fmla="*/ 216122 w 8106647"/>
              <a:gd name="connsiteY1" fmla="*/ 798195 h 798278"/>
              <a:gd name="connsiteX2" fmla="*/ 0 w 8106647"/>
              <a:gd name="connsiteY2" fmla="*/ 582073 h 798278"/>
              <a:gd name="connsiteX3" fmla="*/ 0 w 8106647"/>
              <a:gd name="connsiteY3" fmla="*/ 0 h 79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6647" h="798278">
                <a:moveTo>
                  <a:pt x="8106647" y="798278"/>
                </a:moveTo>
                <a:lnTo>
                  <a:pt x="216122" y="798195"/>
                </a:lnTo>
                <a:cubicBezTo>
                  <a:pt x="96774" y="798195"/>
                  <a:pt x="0" y="701421"/>
                  <a:pt x="0" y="582073"/>
                </a:cubicBezTo>
                <a:lnTo>
                  <a:pt x="0" y="0"/>
                </a:lnTo>
              </a:path>
            </a:pathLst>
          </a:custGeom>
          <a:ln w="19050" cap="rnd">
            <a:solidFill>
              <a:schemeClr val="tx2"/>
            </a:solidFill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44000" tIns="45720" rIns="118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2000"/>
              <a:t>Previous ICU admission is associated with increased risk of future </a:t>
            </a:r>
            <a:br>
              <a:rPr lang="en-GB" sz="2000"/>
            </a:br>
            <a:r>
              <a:rPr lang="en-GB" sz="2000"/>
              <a:t>asthma-related mortality</a:t>
            </a:r>
            <a:r>
              <a:rPr lang="en-GB" sz="2000" baseline="30000"/>
              <a:t>1,2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0EED16-E884-8CCB-3421-1F998162775E}"/>
              </a:ext>
            </a:extLst>
          </p:cNvPr>
          <p:cNvGrpSpPr/>
          <p:nvPr/>
        </p:nvGrpSpPr>
        <p:grpSpPr>
          <a:xfrm>
            <a:off x="9777960" y="1177690"/>
            <a:ext cx="2237744" cy="618647"/>
            <a:chOff x="442915" y="1322638"/>
            <a:chExt cx="2237744" cy="618647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7691811-5987-3F6D-E35B-50E4A9313F2B}"/>
                </a:ext>
              </a:extLst>
            </p:cNvPr>
            <p:cNvSpPr/>
            <p:nvPr/>
          </p:nvSpPr>
          <p:spPr>
            <a:xfrm>
              <a:off x="442915" y="1322638"/>
              <a:ext cx="2237744" cy="618647"/>
            </a:xfrm>
            <a:prstGeom prst="roundRect">
              <a:avLst>
                <a:gd name="adj" fmla="val 50000"/>
              </a:avLst>
            </a:prstGeom>
            <a:solidFill>
              <a:srgbClr val="0085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3D1781E-BF45-4CEB-2C94-3F956669A6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085" t="27099" r="18473" b="64148"/>
            <a:stretch/>
          </p:blipFill>
          <p:spPr>
            <a:xfrm>
              <a:off x="585069" y="1357223"/>
              <a:ext cx="1953436" cy="531448"/>
            </a:xfrm>
            <a:prstGeom prst="roundRect">
              <a:avLst>
                <a:gd name="adj" fmla="val 36497"/>
              </a:avLst>
            </a:prstGeom>
          </p:spPr>
        </p:pic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BF71437B-088B-C0CE-1265-B9303D83F837}"/>
              </a:ext>
            </a:extLst>
          </p:cNvPr>
          <p:cNvSpPr/>
          <p:nvPr/>
        </p:nvSpPr>
        <p:spPr>
          <a:xfrm>
            <a:off x="330232" y="209413"/>
            <a:ext cx="657868" cy="657866"/>
          </a:xfrm>
          <a:prstGeom prst="ellipse">
            <a:avLst/>
          </a:prstGeom>
          <a:solidFill>
            <a:schemeClr val="tx2"/>
          </a:solidFill>
          <a:ln w="50800" cap="flat" cmpd="sng" algn="ctr">
            <a:solidFill>
              <a:srgbClr val="DECEE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prstClr val="white"/>
                </a:solidFill>
                <a:latin typeface="Arial" panose="020B0604020202020204"/>
              </a:rPr>
              <a:t>3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Slide Number Placeholder 2">
            <a:extLst>
              <a:ext uri="{FF2B5EF4-FFF2-40B4-BE49-F238E27FC236}">
                <a16:creationId xmlns:a16="http://schemas.microsoft.com/office/drawing/2014/main" id="{3A77E82C-A3C6-C39B-BD8F-7C7B03885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4833" y="6251575"/>
            <a:ext cx="6604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7BC55-1510-42AE-AB97-DB4D4BA64966}" type="slidenum">
              <a:rPr kumimoji="0" lang="en-GB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C51AB56E-15AF-9864-9685-B9A880755E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6019800"/>
            <a:ext cx="9487490" cy="568325"/>
          </a:xfrm>
        </p:spPr>
        <p:txBody>
          <a:bodyPr/>
          <a:lstStyle/>
          <a:p>
            <a:r>
              <a:rPr lang="en-GB" dirty="0"/>
              <a:t>*Survival rates (95% CI); Patients were admitted to the ICU following an asthma exacerbation requiring mechanical ventilation.</a:t>
            </a:r>
          </a:p>
          <a:p>
            <a:r>
              <a:rPr lang="en-GB" dirty="0"/>
              <a:t>CI, confidence interval; ICU, intensive care unit; OR, odds ratio.</a:t>
            </a:r>
            <a:br>
              <a:rPr lang="en-GB" dirty="0"/>
            </a:br>
            <a:r>
              <a:rPr lang="en-GB" dirty="0"/>
              <a:t>1. Turner MO, et al. Am J Respir Crit Care Med. 1998;157:1804–1809; 2. Marquette CH, et al. Am Rev Respir Dis. 1992;146:76–81.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9255D97-6FE5-B07F-46F1-D0F7D3C66939}"/>
              </a:ext>
            </a:extLst>
          </p:cNvPr>
          <p:cNvSpPr/>
          <p:nvPr/>
        </p:nvSpPr>
        <p:spPr>
          <a:xfrm>
            <a:off x="768843" y="2546076"/>
            <a:ext cx="6558232" cy="3384000"/>
          </a:xfrm>
          <a:prstGeom prst="roundRect">
            <a:avLst>
              <a:gd name="adj" fmla="val 55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33E5A8-A08B-DCEF-8B76-28AF2620F547}"/>
              </a:ext>
            </a:extLst>
          </p:cNvPr>
          <p:cNvSpPr/>
          <p:nvPr/>
        </p:nvSpPr>
        <p:spPr>
          <a:xfrm>
            <a:off x="782141" y="1990034"/>
            <a:ext cx="7132843" cy="58852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 retrospective study of 121 patients discharged from the ICU recorded mortality rates of patients over a 6-year follow-up period</a:t>
            </a:r>
            <a:r>
              <a:rPr kumimoji="0" lang="en-GB" sz="1600" b="1" i="0" u="none" strike="noStrike" kern="1200" cap="none" spc="0" normalizeH="0" baseline="3000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GB" sz="16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*</a:t>
            </a: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6423B0D3-1721-96AA-4820-22326AEB5F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3120623"/>
              </p:ext>
            </p:extLst>
          </p:nvPr>
        </p:nvGraphicFramePr>
        <p:xfrm>
          <a:off x="855190" y="2546077"/>
          <a:ext cx="6951846" cy="3239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853AD0A0-16E1-36F1-E3B3-2889C44E9A1A}"/>
              </a:ext>
            </a:extLst>
          </p:cNvPr>
          <p:cNvSpPr txBox="1"/>
          <p:nvPr/>
        </p:nvSpPr>
        <p:spPr>
          <a:xfrm>
            <a:off x="3832927" y="5758231"/>
            <a:ext cx="108543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Months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9E58C47-C592-DF7D-F076-261F8E6412E8}"/>
              </a:ext>
            </a:extLst>
          </p:cNvPr>
          <p:cNvSpPr txBox="1"/>
          <p:nvPr/>
        </p:nvSpPr>
        <p:spPr>
          <a:xfrm rot="16200000">
            <a:off x="-330306" y="3749359"/>
            <a:ext cx="206321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Survival (%)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01532A9-78EF-7E12-CBEF-E008867B49A5}"/>
              </a:ext>
            </a:extLst>
          </p:cNvPr>
          <p:cNvSpPr/>
          <p:nvPr/>
        </p:nvSpPr>
        <p:spPr>
          <a:xfrm>
            <a:off x="4936863" y="3031469"/>
            <a:ext cx="1964657" cy="686019"/>
          </a:xfrm>
          <a:prstGeom prst="roundRect">
            <a:avLst>
              <a:gd name="adj" fmla="val 18504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457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After 6 years, post-ICU 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mortality was 22.6%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52057EF-7DE3-B1B1-A5B5-11C04AC8BBB3}"/>
              </a:ext>
            </a:extLst>
          </p:cNvPr>
          <p:cNvSpPr/>
          <p:nvPr/>
        </p:nvSpPr>
        <p:spPr>
          <a:xfrm>
            <a:off x="8104057" y="3081103"/>
            <a:ext cx="32150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Admission to the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ICU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is a strong predictor of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near-fatal exacerbations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in future</a:t>
            </a:r>
            <a:br>
              <a:rPr kumimoji="0" lang="en-GB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(OR 9.9; 95% CI: </a:t>
            </a:r>
            <a:br>
              <a:rPr kumimoji="0" lang="en-GB" sz="1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3.0,32.9)</a:t>
            </a:r>
            <a:r>
              <a:rPr kumimoji="0" lang="en-GB" sz="1800" i="0" u="none" strike="noStrike" kern="1200" cap="none" spc="0" normalizeH="0" baseline="3000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n-GB" sz="18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9BE904F-1A73-3C24-EFF5-47B3861FB30C}"/>
              </a:ext>
            </a:extLst>
          </p:cNvPr>
          <p:cNvCxnSpPr>
            <a:cxnSpLocks/>
          </p:cNvCxnSpPr>
          <p:nvPr/>
        </p:nvCxnSpPr>
        <p:spPr>
          <a:xfrm flipH="1">
            <a:off x="8167248" y="3020832"/>
            <a:ext cx="3526310" cy="0"/>
          </a:xfrm>
          <a:prstGeom prst="line">
            <a:avLst/>
          </a:prstGeom>
          <a:ln w="19050" cap="rnd">
            <a:solidFill>
              <a:schemeClr val="accent1"/>
            </a:solidFill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9723863-501F-E702-530F-6F223DB14A66}"/>
              </a:ext>
            </a:extLst>
          </p:cNvPr>
          <p:cNvCxnSpPr>
            <a:cxnSpLocks/>
          </p:cNvCxnSpPr>
          <p:nvPr/>
        </p:nvCxnSpPr>
        <p:spPr>
          <a:xfrm flipH="1">
            <a:off x="8167247" y="4614105"/>
            <a:ext cx="2473366" cy="0"/>
          </a:xfrm>
          <a:prstGeom prst="line">
            <a:avLst/>
          </a:prstGeom>
          <a:ln w="19050" cap="rnd">
            <a:solidFill>
              <a:schemeClr val="accent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B9699EF-BEB1-6E23-1AF2-561E3DEEEFB9}"/>
              </a:ext>
            </a:extLst>
          </p:cNvPr>
          <p:cNvGrpSpPr/>
          <p:nvPr/>
        </p:nvGrpSpPr>
        <p:grpSpPr>
          <a:xfrm>
            <a:off x="10848650" y="3751908"/>
            <a:ext cx="799596" cy="799596"/>
            <a:chOff x="10758274" y="3535045"/>
            <a:chExt cx="799596" cy="799596"/>
          </a:xfrm>
        </p:grpSpPr>
        <p:sp>
          <p:nvSpPr>
            <p:cNvPr id="39" name="Teardrop 38">
              <a:extLst>
                <a:ext uri="{FF2B5EF4-FFF2-40B4-BE49-F238E27FC236}">
                  <a16:creationId xmlns:a16="http://schemas.microsoft.com/office/drawing/2014/main" id="{9ED1768B-4313-35D4-DBC4-FE8B25BBC534}"/>
                </a:ext>
              </a:extLst>
            </p:cNvPr>
            <p:cNvSpPr/>
            <p:nvPr/>
          </p:nvSpPr>
          <p:spPr>
            <a:xfrm rot="10800000">
              <a:off x="10758274" y="3535045"/>
              <a:ext cx="799596" cy="799596"/>
            </a:xfrm>
            <a:prstGeom prst="teardrop">
              <a:avLst/>
            </a:prstGeom>
            <a:solidFill>
              <a:schemeClr val="accent1"/>
            </a:solidFill>
            <a:ln w="127000" cap="flat" cmpd="sng" algn="ctr">
              <a:solidFill>
                <a:schemeClr val="accent1">
                  <a:alpha val="2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40" name="Picture 39" descr="A close up of a logo&#10;&#10;Description automatically generated">
              <a:extLst>
                <a:ext uri="{FF2B5EF4-FFF2-40B4-BE49-F238E27FC236}">
                  <a16:creationId xmlns:a16="http://schemas.microsoft.com/office/drawing/2014/main" id="{0BA3B59A-AD10-9153-41B2-70E4062520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75841" y="3674708"/>
              <a:ext cx="530542" cy="530542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53C9252-C49A-3E00-8CD2-B2DC0B114C98}"/>
              </a:ext>
            </a:extLst>
          </p:cNvPr>
          <p:cNvSpPr txBox="1"/>
          <p:nvPr/>
        </p:nvSpPr>
        <p:spPr>
          <a:xfrm>
            <a:off x="5749716" y="5842005"/>
            <a:ext cx="222208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Adapted from Turner MO, et al. 1998</a:t>
            </a:r>
          </a:p>
        </p:txBody>
      </p:sp>
    </p:spTree>
    <p:extLst>
      <p:ext uri="{BB962C8B-B14F-4D97-AF65-F5344CB8AC3E}">
        <p14:creationId xmlns:p14="http://schemas.microsoft.com/office/powerpoint/2010/main" val="186748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>
            <a:extLst>
              <a:ext uri="{FF2B5EF4-FFF2-40B4-BE49-F238E27FC236}">
                <a16:creationId xmlns:a16="http://schemas.microsoft.com/office/drawing/2014/main" id="{FAE5CF58-487C-2AC1-E069-6991099B2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922" y="180000"/>
            <a:ext cx="8169589" cy="720000"/>
          </a:xfrm>
        </p:spPr>
        <p:txBody>
          <a:bodyPr/>
          <a:lstStyle/>
          <a:p>
            <a:r>
              <a:rPr lang="en-GB" sz="2400"/>
              <a:t>How many SABA inhalers has the patient used over the </a:t>
            </a:r>
            <a:br>
              <a:rPr lang="en-GB" sz="2400"/>
            </a:br>
            <a:r>
              <a:rPr lang="en-GB" sz="2400"/>
              <a:t>past 12 months?</a:t>
            </a:r>
          </a:p>
        </p:txBody>
      </p:sp>
      <p:sp>
        <p:nvSpPr>
          <p:cNvPr id="15" name="Graphic 17">
            <a:extLst>
              <a:ext uri="{FF2B5EF4-FFF2-40B4-BE49-F238E27FC236}">
                <a16:creationId xmlns:a16="http://schemas.microsoft.com/office/drawing/2014/main" id="{64BC8CC2-EE7B-6869-6289-C92DE5D07ACA}"/>
              </a:ext>
            </a:extLst>
          </p:cNvPr>
          <p:cNvSpPr/>
          <p:nvPr/>
        </p:nvSpPr>
        <p:spPr>
          <a:xfrm>
            <a:off x="1255923" y="1151092"/>
            <a:ext cx="9683826" cy="720000"/>
          </a:xfrm>
          <a:custGeom>
            <a:avLst/>
            <a:gdLst>
              <a:gd name="connsiteX0" fmla="*/ 10062972 w 10058400"/>
              <a:gd name="connsiteY0" fmla="*/ 798195 h 790575"/>
              <a:gd name="connsiteX1" fmla="*/ 216122 w 10058400"/>
              <a:gd name="connsiteY1" fmla="*/ 798195 h 790575"/>
              <a:gd name="connsiteX2" fmla="*/ 0 w 10058400"/>
              <a:gd name="connsiteY2" fmla="*/ 582073 h 790575"/>
              <a:gd name="connsiteX3" fmla="*/ 0 w 10058400"/>
              <a:gd name="connsiteY3" fmla="*/ 0 h 790575"/>
              <a:gd name="connsiteX0" fmla="*/ 10062972 w 10062972"/>
              <a:gd name="connsiteY0" fmla="*/ 798195 h 798278"/>
              <a:gd name="connsiteX1" fmla="*/ 8106647 w 10062972"/>
              <a:gd name="connsiteY1" fmla="*/ 798278 h 798278"/>
              <a:gd name="connsiteX2" fmla="*/ 216122 w 10062972"/>
              <a:gd name="connsiteY2" fmla="*/ 798195 h 798278"/>
              <a:gd name="connsiteX3" fmla="*/ 0 w 10062972"/>
              <a:gd name="connsiteY3" fmla="*/ 582073 h 798278"/>
              <a:gd name="connsiteX4" fmla="*/ 0 w 10062972"/>
              <a:gd name="connsiteY4" fmla="*/ 0 h 798278"/>
              <a:gd name="connsiteX0" fmla="*/ 8106647 w 8106647"/>
              <a:gd name="connsiteY0" fmla="*/ 798278 h 798278"/>
              <a:gd name="connsiteX1" fmla="*/ 216122 w 8106647"/>
              <a:gd name="connsiteY1" fmla="*/ 798195 h 798278"/>
              <a:gd name="connsiteX2" fmla="*/ 0 w 8106647"/>
              <a:gd name="connsiteY2" fmla="*/ 582073 h 798278"/>
              <a:gd name="connsiteX3" fmla="*/ 0 w 8106647"/>
              <a:gd name="connsiteY3" fmla="*/ 0 h 79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6647" h="798278">
                <a:moveTo>
                  <a:pt x="8106647" y="798278"/>
                </a:moveTo>
                <a:lnTo>
                  <a:pt x="216122" y="798195"/>
                </a:lnTo>
                <a:cubicBezTo>
                  <a:pt x="96774" y="798195"/>
                  <a:pt x="0" y="701421"/>
                  <a:pt x="0" y="582073"/>
                </a:cubicBezTo>
                <a:lnTo>
                  <a:pt x="0" y="0"/>
                </a:lnTo>
              </a:path>
            </a:pathLst>
          </a:custGeom>
          <a:ln w="19050" cap="rnd">
            <a:solidFill>
              <a:schemeClr val="tx2"/>
            </a:solidFill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44000" tIns="45720" rIns="118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2000"/>
              <a:t>Patients prescribed ≥3 SABA canisters per year have an increased number of</a:t>
            </a:r>
            <a:br>
              <a:rPr lang="en-GB" sz="2000"/>
            </a:br>
            <a:r>
              <a:rPr lang="en-GB" sz="2000"/>
              <a:t>exacerbations compared with patients prescribed ≤2 SABA canisters</a:t>
            </a:r>
            <a:r>
              <a:rPr lang="en-GB" sz="2000" baseline="30000"/>
              <a:t>1</a:t>
            </a:r>
            <a:r>
              <a:rPr lang="en-GB" sz="2000"/>
              <a:t>*</a:t>
            </a:r>
            <a:endParaRPr lang="en-GB" sz="2000" baseline="300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0EED16-E884-8CCB-3421-1F998162775E}"/>
              </a:ext>
            </a:extLst>
          </p:cNvPr>
          <p:cNvGrpSpPr/>
          <p:nvPr/>
        </p:nvGrpSpPr>
        <p:grpSpPr>
          <a:xfrm>
            <a:off x="9777960" y="1177690"/>
            <a:ext cx="2237744" cy="618647"/>
            <a:chOff x="442915" y="1322638"/>
            <a:chExt cx="2237744" cy="618647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7691811-5987-3F6D-E35B-50E4A9313F2B}"/>
                </a:ext>
              </a:extLst>
            </p:cNvPr>
            <p:cNvSpPr/>
            <p:nvPr/>
          </p:nvSpPr>
          <p:spPr>
            <a:xfrm>
              <a:off x="442915" y="1322638"/>
              <a:ext cx="2237744" cy="618647"/>
            </a:xfrm>
            <a:prstGeom prst="roundRect">
              <a:avLst>
                <a:gd name="adj" fmla="val 50000"/>
              </a:avLst>
            </a:prstGeom>
            <a:solidFill>
              <a:srgbClr val="0085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3D1781E-BF45-4CEB-2C94-3F956669A6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085" t="27099" r="18473" b="64148"/>
            <a:stretch/>
          </p:blipFill>
          <p:spPr>
            <a:xfrm>
              <a:off x="585069" y="1357223"/>
              <a:ext cx="1953436" cy="531448"/>
            </a:xfrm>
            <a:prstGeom prst="roundRect">
              <a:avLst>
                <a:gd name="adj" fmla="val 36497"/>
              </a:avLst>
            </a:prstGeom>
          </p:spPr>
        </p:pic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BF71437B-088B-C0CE-1265-B9303D83F837}"/>
              </a:ext>
            </a:extLst>
          </p:cNvPr>
          <p:cNvSpPr/>
          <p:nvPr/>
        </p:nvSpPr>
        <p:spPr>
          <a:xfrm>
            <a:off x="330232" y="209413"/>
            <a:ext cx="657868" cy="657866"/>
          </a:xfrm>
          <a:prstGeom prst="ellipse">
            <a:avLst/>
          </a:prstGeom>
          <a:solidFill>
            <a:schemeClr val="tx2"/>
          </a:solidFill>
          <a:ln w="50800" cap="flat" cmpd="sng" algn="ctr">
            <a:solidFill>
              <a:srgbClr val="DECEE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prstClr val="white"/>
                </a:solidFill>
                <a:latin typeface="Arial" panose="020B0604020202020204"/>
              </a:rPr>
              <a:t>4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Slide Number Placeholder 2">
            <a:extLst>
              <a:ext uri="{FF2B5EF4-FFF2-40B4-BE49-F238E27FC236}">
                <a16:creationId xmlns:a16="http://schemas.microsoft.com/office/drawing/2014/main" id="{3A77E82C-A3C6-C39B-BD8F-7C7B03885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4833" y="6251575"/>
            <a:ext cx="6604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7BC55-1510-42AE-AB97-DB4D4BA64966}" type="slidenum">
              <a:rPr kumimoji="0" lang="en-GB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033F74BF-EA2A-C838-146D-8F3D367C8E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6019800"/>
            <a:ext cx="10592640" cy="568325"/>
          </a:xfrm>
        </p:spPr>
        <p:txBody>
          <a:bodyPr/>
          <a:lstStyle/>
          <a:p>
            <a:r>
              <a:rPr lang="en-GB" dirty="0"/>
              <a:t>*The SABINA study used Swedish national registry data to assess the associated risk factors and impact of SABA use; the analysis included a total of 365,324 patients with asthma and the mean follow-up period was 85.4 months; asthma-related exacerbations included hospitalisations, ER visits and/or OCS claims.</a:t>
            </a:r>
            <a:r>
              <a:rPr lang="en-GB" baseline="30000" dirty="0"/>
              <a:t>1</a:t>
            </a:r>
          </a:p>
          <a:p>
            <a:r>
              <a:rPr lang="en-GB" dirty="0"/>
              <a:t>ER, emergency room; OCS, oral corticosteroid(s); SABA, short-acting </a:t>
            </a:r>
            <a:r>
              <a:rPr lang="el-GR" dirty="0"/>
              <a:t>β</a:t>
            </a:r>
            <a:r>
              <a:rPr lang="en-GB" baseline="-25000" dirty="0"/>
              <a:t>2</a:t>
            </a:r>
            <a:r>
              <a:rPr lang="en-GB" dirty="0"/>
              <a:t> agonist.</a:t>
            </a:r>
            <a:br>
              <a:rPr lang="en-GB" dirty="0"/>
            </a:br>
            <a:r>
              <a:rPr lang="en-GB" dirty="0"/>
              <a:t>1. </a:t>
            </a:r>
            <a:r>
              <a:rPr lang="en-GB" dirty="0" err="1"/>
              <a:t>Nwaru</a:t>
            </a:r>
            <a:r>
              <a:rPr lang="en-GB" dirty="0"/>
              <a:t> BI, et al. </a:t>
            </a:r>
            <a:r>
              <a:rPr lang="en-GB" dirty="0" err="1"/>
              <a:t>Eur</a:t>
            </a:r>
            <a:r>
              <a:rPr lang="en-GB" dirty="0"/>
              <a:t> Respir J. 2020;55:1901872.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571E2A1-CCD9-96F6-308B-F2280B0053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5830753"/>
              </p:ext>
            </p:extLst>
          </p:nvPr>
        </p:nvGraphicFramePr>
        <p:xfrm>
          <a:off x="872836" y="2015837"/>
          <a:ext cx="10805439" cy="3616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4158CA3-287E-EB08-C9B4-74BB5DCD4249}"/>
              </a:ext>
            </a:extLst>
          </p:cNvPr>
          <p:cNvSpPr/>
          <p:nvPr/>
        </p:nvSpPr>
        <p:spPr>
          <a:xfrm>
            <a:off x="4809441" y="5636816"/>
            <a:ext cx="32156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Number of SABA canisters per year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3DFFE0-00E1-FF2E-72B6-E50A084AD098}"/>
              </a:ext>
            </a:extLst>
          </p:cNvPr>
          <p:cNvSpPr/>
          <p:nvPr/>
        </p:nvSpPr>
        <p:spPr>
          <a:xfrm>
            <a:off x="613612" y="2087094"/>
            <a:ext cx="400110" cy="3218120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kumimoji="0" lang="en-GB" sz="1400" b="1" i="0" u="none" strike="noStrike" kern="1200" cap="none" spc="0" normalizeH="0" baseline="0" noProof="0"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Patients with any exacerbation (%)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B42A2F-32BF-654D-983A-550A63A87210}"/>
              </a:ext>
            </a:extLst>
          </p:cNvPr>
          <p:cNvSpPr/>
          <p:nvPr/>
        </p:nvSpPr>
        <p:spPr>
          <a:xfrm>
            <a:off x="3552499" y="2093135"/>
            <a:ext cx="5087004" cy="35682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Annual number of exacerbations according to number of SABA cannisters used per year</a:t>
            </a:r>
            <a:r>
              <a:rPr kumimoji="0" lang="en-GB" sz="1600" b="1" i="0" u="none" strike="noStrike" kern="1200" cap="none" spc="0" normalizeH="0" baseline="3000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A472E8-A6B4-FDF4-BB6B-6CB3C6E5C08E}"/>
              </a:ext>
            </a:extLst>
          </p:cNvPr>
          <p:cNvSpPr txBox="1"/>
          <p:nvPr/>
        </p:nvSpPr>
        <p:spPr>
          <a:xfrm>
            <a:off x="9586613" y="5698572"/>
            <a:ext cx="21210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Adapted from </a:t>
            </a:r>
            <a:r>
              <a:rPr lang="en-GB" sz="1050" dirty="0" err="1"/>
              <a:t>Nwaru</a:t>
            </a:r>
            <a:r>
              <a:rPr lang="en-GB" sz="1050" dirty="0"/>
              <a:t> BI, et al. 2020</a:t>
            </a:r>
          </a:p>
        </p:txBody>
      </p:sp>
    </p:spTree>
    <p:extLst>
      <p:ext uri="{BB962C8B-B14F-4D97-AF65-F5344CB8AC3E}">
        <p14:creationId xmlns:p14="http://schemas.microsoft.com/office/powerpoint/2010/main" val="13618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>
            <a:extLst>
              <a:ext uri="{FF2B5EF4-FFF2-40B4-BE49-F238E27FC236}">
                <a16:creationId xmlns:a16="http://schemas.microsoft.com/office/drawing/2014/main" id="{FAE5CF58-487C-2AC1-E069-6991099B2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922" y="180000"/>
            <a:ext cx="8169589" cy="720000"/>
          </a:xfrm>
        </p:spPr>
        <p:txBody>
          <a:bodyPr/>
          <a:lstStyle/>
          <a:p>
            <a:r>
              <a:rPr lang="en-GB" sz="2400"/>
              <a:t>How many SABA inhalers has the patient used over the </a:t>
            </a:r>
            <a:br>
              <a:rPr lang="en-GB" sz="2400"/>
            </a:br>
            <a:r>
              <a:rPr lang="en-GB" sz="2400"/>
              <a:t>past 12 months?</a:t>
            </a:r>
          </a:p>
        </p:txBody>
      </p:sp>
      <p:sp>
        <p:nvSpPr>
          <p:cNvPr id="15" name="Graphic 17">
            <a:extLst>
              <a:ext uri="{FF2B5EF4-FFF2-40B4-BE49-F238E27FC236}">
                <a16:creationId xmlns:a16="http://schemas.microsoft.com/office/drawing/2014/main" id="{64BC8CC2-EE7B-6869-6289-C92DE5D07ACA}"/>
              </a:ext>
            </a:extLst>
          </p:cNvPr>
          <p:cNvSpPr/>
          <p:nvPr/>
        </p:nvSpPr>
        <p:spPr>
          <a:xfrm>
            <a:off x="1255923" y="1151092"/>
            <a:ext cx="9683826" cy="720000"/>
          </a:xfrm>
          <a:custGeom>
            <a:avLst/>
            <a:gdLst>
              <a:gd name="connsiteX0" fmla="*/ 10062972 w 10058400"/>
              <a:gd name="connsiteY0" fmla="*/ 798195 h 790575"/>
              <a:gd name="connsiteX1" fmla="*/ 216122 w 10058400"/>
              <a:gd name="connsiteY1" fmla="*/ 798195 h 790575"/>
              <a:gd name="connsiteX2" fmla="*/ 0 w 10058400"/>
              <a:gd name="connsiteY2" fmla="*/ 582073 h 790575"/>
              <a:gd name="connsiteX3" fmla="*/ 0 w 10058400"/>
              <a:gd name="connsiteY3" fmla="*/ 0 h 790575"/>
              <a:gd name="connsiteX0" fmla="*/ 10062972 w 10062972"/>
              <a:gd name="connsiteY0" fmla="*/ 798195 h 798278"/>
              <a:gd name="connsiteX1" fmla="*/ 8106647 w 10062972"/>
              <a:gd name="connsiteY1" fmla="*/ 798278 h 798278"/>
              <a:gd name="connsiteX2" fmla="*/ 216122 w 10062972"/>
              <a:gd name="connsiteY2" fmla="*/ 798195 h 798278"/>
              <a:gd name="connsiteX3" fmla="*/ 0 w 10062972"/>
              <a:gd name="connsiteY3" fmla="*/ 582073 h 798278"/>
              <a:gd name="connsiteX4" fmla="*/ 0 w 10062972"/>
              <a:gd name="connsiteY4" fmla="*/ 0 h 798278"/>
              <a:gd name="connsiteX0" fmla="*/ 8106647 w 8106647"/>
              <a:gd name="connsiteY0" fmla="*/ 798278 h 798278"/>
              <a:gd name="connsiteX1" fmla="*/ 216122 w 8106647"/>
              <a:gd name="connsiteY1" fmla="*/ 798195 h 798278"/>
              <a:gd name="connsiteX2" fmla="*/ 0 w 8106647"/>
              <a:gd name="connsiteY2" fmla="*/ 582073 h 798278"/>
              <a:gd name="connsiteX3" fmla="*/ 0 w 8106647"/>
              <a:gd name="connsiteY3" fmla="*/ 0 h 79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6647" h="798278">
                <a:moveTo>
                  <a:pt x="8106647" y="798278"/>
                </a:moveTo>
                <a:lnTo>
                  <a:pt x="216122" y="798195"/>
                </a:lnTo>
                <a:cubicBezTo>
                  <a:pt x="96774" y="798195"/>
                  <a:pt x="0" y="701421"/>
                  <a:pt x="0" y="582073"/>
                </a:cubicBezTo>
                <a:lnTo>
                  <a:pt x="0" y="0"/>
                </a:lnTo>
              </a:path>
            </a:pathLst>
          </a:custGeom>
          <a:ln w="19050" cap="rnd">
            <a:solidFill>
              <a:schemeClr val="tx2"/>
            </a:solidFill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44000" tIns="45720" rIns="118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750"/>
              <a:t>Patients prescribed ≥3 SABA canisters per year have an increased number of hospitalisations and outpatient visits compared with patients prescribed ≤2 SABA canisters</a:t>
            </a:r>
            <a:r>
              <a:rPr lang="en-GB" sz="1750" baseline="30000"/>
              <a:t>1</a:t>
            </a:r>
            <a:r>
              <a:rPr lang="en-GB" sz="1750"/>
              <a:t>*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0EED16-E884-8CCB-3421-1F998162775E}"/>
              </a:ext>
            </a:extLst>
          </p:cNvPr>
          <p:cNvGrpSpPr/>
          <p:nvPr/>
        </p:nvGrpSpPr>
        <p:grpSpPr>
          <a:xfrm>
            <a:off x="9777960" y="1177690"/>
            <a:ext cx="2237744" cy="618647"/>
            <a:chOff x="442915" y="1322638"/>
            <a:chExt cx="2237744" cy="618647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7691811-5987-3F6D-E35B-50E4A9313F2B}"/>
                </a:ext>
              </a:extLst>
            </p:cNvPr>
            <p:cNvSpPr/>
            <p:nvPr/>
          </p:nvSpPr>
          <p:spPr>
            <a:xfrm>
              <a:off x="442915" y="1322638"/>
              <a:ext cx="2237744" cy="618647"/>
            </a:xfrm>
            <a:prstGeom prst="roundRect">
              <a:avLst>
                <a:gd name="adj" fmla="val 50000"/>
              </a:avLst>
            </a:prstGeom>
            <a:solidFill>
              <a:srgbClr val="0085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3D1781E-BF45-4CEB-2C94-3F956669A6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085" t="27099" r="18473" b="64148"/>
            <a:stretch/>
          </p:blipFill>
          <p:spPr>
            <a:xfrm>
              <a:off x="585069" y="1357223"/>
              <a:ext cx="1953436" cy="531448"/>
            </a:xfrm>
            <a:prstGeom prst="roundRect">
              <a:avLst>
                <a:gd name="adj" fmla="val 36497"/>
              </a:avLst>
            </a:prstGeom>
          </p:spPr>
        </p:pic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BF71437B-088B-C0CE-1265-B9303D83F837}"/>
              </a:ext>
            </a:extLst>
          </p:cNvPr>
          <p:cNvSpPr/>
          <p:nvPr/>
        </p:nvSpPr>
        <p:spPr>
          <a:xfrm>
            <a:off x="330232" y="209413"/>
            <a:ext cx="657868" cy="657866"/>
          </a:xfrm>
          <a:prstGeom prst="ellipse">
            <a:avLst/>
          </a:prstGeom>
          <a:solidFill>
            <a:schemeClr val="tx2"/>
          </a:solidFill>
          <a:ln w="50800" cap="flat" cmpd="sng" algn="ctr">
            <a:solidFill>
              <a:srgbClr val="DECEE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prstClr val="white"/>
                </a:solidFill>
                <a:latin typeface="Arial" panose="020B0604020202020204"/>
              </a:rPr>
              <a:t>4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Slide Number Placeholder 2">
            <a:extLst>
              <a:ext uri="{FF2B5EF4-FFF2-40B4-BE49-F238E27FC236}">
                <a16:creationId xmlns:a16="http://schemas.microsoft.com/office/drawing/2014/main" id="{3A77E82C-A3C6-C39B-BD8F-7C7B03885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4833" y="6251575"/>
            <a:ext cx="6604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7BC55-1510-42AE-AB97-DB4D4BA64966}" type="slidenum">
              <a:rPr kumimoji="0" lang="en-GB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E524AFF-0C6C-614D-D420-03D1CBD842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5368254"/>
              </p:ext>
            </p:extLst>
          </p:nvPr>
        </p:nvGraphicFramePr>
        <p:xfrm>
          <a:off x="794582" y="2299855"/>
          <a:ext cx="10875297" cy="3407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7B12423-DE63-5E63-D7DF-4920C30825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2" y="6019800"/>
            <a:ext cx="10628499" cy="568325"/>
          </a:xfrm>
        </p:spPr>
        <p:txBody>
          <a:bodyPr/>
          <a:lstStyle/>
          <a:p>
            <a:r>
              <a:rPr lang="en-GB" dirty="0"/>
              <a:t>*The SABINA study used Swedish national registry data to assess the associated risk factors and impact of SABA use; the analysis included a total of 365,324 patients with asthma and the mean follow-up period was 85.4 months.1</a:t>
            </a:r>
          </a:p>
          <a:p>
            <a:r>
              <a:rPr lang="en-GB" dirty="0"/>
              <a:t>SABA, short-acting </a:t>
            </a:r>
            <a:r>
              <a:rPr lang="el-GR" dirty="0"/>
              <a:t>β</a:t>
            </a:r>
            <a:r>
              <a:rPr lang="en-GB" baseline="-25000" dirty="0"/>
              <a:t>2</a:t>
            </a:r>
            <a:r>
              <a:rPr lang="en-GB" dirty="0"/>
              <a:t>-agonist.</a:t>
            </a:r>
            <a:br>
              <a:rPr lang="en-GB" dirty="0"/>
            </a:br>
            <a:r>
              <a:rPr lang="en-GB" dirty="0"/>
              <a:t>1. </a:t>
            </a:r>
            <a:r>
              <a:rPr lang="en-GB" dirty="0" err="1"/>
              <a:t>Nwaru</a:t>
            </a:r>
            <a:r>
              <a:rPr lang="en-GB" dirty="0"/>
              <a:t> BI, et al. </a:t>
            </a:r>
            <a:r>
              <a:rPr lang="en-GB" dirty="0" err="1"/>
              <a:t>Eur</a:t>
            </a:r>
            <a:r>
              <a:rPr lang="en-GB" dirty="0"/>
              <a:t> Respir J. 2020;55:1901872.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7111AF7-73D3-DDEE-0DC0-75492DFA3D95}"/>
              </a:ext>
            </a:extLst>
          </p:cNvPr>
          <p:cNvSpPr/>
          <p:nvPr/>
        </p:nvSpPr>
        <p:spPr>
          <a:xfrm>
            <a:off x="4923854" y="5680578"/>
            <a:ext cx="32156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Number of SABA canisters per year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502777-ACCB-4290-9E9B-CC9E41E7A572}"/>
              </a:ext>
            </a:extLst>
          </p:cNvPr>
          <p:cNvSpPr/>
          <p:nvPr/>
        </p:nvSpPr>
        <p:spPr>
          <a:xfrm>
            <a:off x="402302" y="2119861"/>
            <a:ext cx="400110" cy="3099026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Rate (per 1000 person-years)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98C69F-B7AD-BA4B-2348-E7E2ACFCF5F1}"/>
              </a:ext>
            </a:extLst>
          </p:cNvPr>
          <p:cNvSpPr/>
          <p:nvPr/>
        </p:nvSpPr>
        <p:spPr>
          <a:xfrm>
            <a:off x="3276599" y="2009489"/>
            <a:ext cx="5638802" cy="53446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Rate of hospitalisations and outpatient visits according to number of SABA cannisters used per year</a:t>
            </a:r>
            <a:r>
              <a:rPr kumimoji="0" lang="en-GB" sz="1600" b="1" i="0" u="none" strike="noStrike" kern="1200" cap="none" spc="0" normalizeH="0" baseline="3000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6B84972-08EF-4E6F-7208-D09501ABD586}"/>
              </a:ext>
            </a:extLst>
          </p:cNvPr>
          <p:cNvGrpSpPr/>
          <p:nvPr/>
        </p:nvGrpSpPr>
        <p:grpSpPr>
          <a:xfrm>
            <a:off x="1856595" y="2666243"/>
            <a:ext cx="1474185" cy="469359"/>
            <a:chOff x="1970107" y="2659937"/>
            <a:chExt cx="1474185" cy="469359"/>
          </a:xfrm>
        </p:grpSpPr>
        <p:sp>
          <p:nvSpPr>
            <p:cNvPr id="21" name="Rectangle 5">
              <a:extLst>
                <a:ext uri="{FF2B5EF4-FFF2-40B4-BE49-F238E27FC236}">
                  <a16:creationId xmlns:a16="http://schemas.microsoft.com/office/drawing/2014/main" id="{0729C7D6-E621-47B4-4782-A3859ED2C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0107" y="2703281"/>
              <a:ext cx="144001" cy="14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Rectangle 47">
              <a:extLst>
                <a:ext uri="{FF2B5EF4-FFF2-40B4-BE49-F238E27FC236}">
                  <a16:creationId xmlns:a16="http://schemas.microsoft.com/office/drawing/2014/main" id="{0EB394C2-FD33-0616-D83E-485DC393C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9904" y="2659937"/>
              <a:ext cx="1274388" cy="4693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 err="1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Hospitalisations</a:t>
              </a: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algn="l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Outpatient visits</a:t>
              </a:r>
            </a:p>
          </p:txBody>
        </p:sp>
        <p:sp>
          <p:nvSpPr>
            <p:cNvPr id="23" name="Rectangle 5">
              <a:extLst>
                <a:ext uri="{FF2B5EF4-FFF2-40B4-BE49-F238E27FC236}">
                  <a16:creationId xmlns:a16="http://schemas.microsoft.com/office/drawing/2014/main" id="{73B27DF0-A159-DBF4-AAA0-F3075E26C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0107" y="2952892"/>
              <a:ext cx="144001" cy="1440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5ADFD99-EC7C-35EA-D7CE-1D6C01C1E165}"/>
              </a:ext>
            </a:extLst>
          </p:cNvPr>
          <p:cNvSpPr txBox="1"/>
          <p:nvPr/>
        </p:nvSpPr>
        <p:spPr>
          <a:xfrm>
            <a:off x="9586613" y="5734432"/>
            <a:ext cx="21210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Adapted from </a:t>
            </a:r>
            <a:r>
              <a:rPr lang="en-GB" sz="1050" dirty="0" err="1"/>
              <a:t>Nwaru</a:t>
            </a:r>
            <a:r>
              <a:rPr lang="en-GB" sz="1050" dirty="0"/>
              <a:t> BI, et al. 2020</a:t>
            </a:r>
          </a:p>
        </p:txBody>
      </p:sp>
    </p:spTree>
    <p:extLst>
      <p:ext uri="{BB962C8B-B14F-4D97-AF65-F5344CB8AC3E}">
        <p14:creationId xmlns:p14="http://schemas.microsoft.com/office/powerpoint/2010/main" val="148971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EFA8254-AA9C-484A-904F-13A8764EE3CE}"/>
              </a:ext>
            </a:extLst>
          </p:cNvPr>
          <p:cNvSpPr/>
          <p:nvPr/>
        </p:nvSpPr>
        <p:spPr>
          <a:xfrm rot="5400000">
            <a:off x="5673811" y="-1077109"/>
            <a:ext cx="844378" cy="771942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Describe the unmet needs associated with inappropriate SABA and </a:t>
            </a:r>
            <a:br>
              <a:rPr kumimoji="0" lang="en-GB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OCS use which support the use of ReferID</a:t>
            </a:r>
            <a:endParaRPr kumimoji="0" lang="en-GB" i="0" u="none" strike="sng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2015C5E-39AE-4E4C-8A74-710B6EB82F87}"/>
              </a:ext>
            </a:extLst>
          </p:cNvPr>
          <p:cNvSpPr/>
          <p:nvPr/>
        </p:nvSpPr>
        <p:spPr>
          <a:xfrm rot="5400000">
            <a:off x="5673811" y="4437"/>
            <a:ext cx="844378" cy="771942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>
                <a:solidFill>
                  <a:schemeClr val="bg1"/>
                </a:solidFill>
                <a:latin typeface="Arial"/>
              </a:rPr>
              <a:t>Discuss the scientific basis of the four referral triggers included </a:t>
            </a:r>
            <a:br>
              <a:rPr lang="en-GB">
                <a:solidFill>
                  <a:schemeClr val="bg1"/>
                </a:solidFill>
                <a:latin typeface="Arial"/>
              </a:rPr>
            </a:br>
            <a:r>
              <a:rPr lang="en-GB">
                <a:solidFill>
                  <a:schemeClr val="bg1"/>
                </a:solidFill>
                <a:latin typeface="Arial"/>
              </a:rPr>
              <a:t>within ReferID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6D125EB-3593-4414-81E2-D0F2034FDDA1}"/>
              </a:ext>
            </a:extLst>
          </p:cNvPr>
          <p:cNvSpPr/>
          <p:nvPr/>
        </p:nvSpPr>
        <p:spPr>
          <a:xfrm rot="5400000">
            <a:off x="5673693" y="1087553"/>
            <a:ext cx="844378" cy="771941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solidFill>
                  <a:schemeClr val="bg1"/>
                </a:solidFill>
                <a:latin typeface="Arial"/>
              </a:rPr>
              <a:t>Identify the impact that digital educational tools such as </a:t>
            </a:r>
            <a:r>
              <a:rPr lang="en-GB" dirty="0" err="1">
                <a:solidFill>
                  <a:schemeClr val="bg1"/>
                </a:solidFill>
                <a:latin typeface="Arial"/>
              </a:rPr>
              <a:t>ReferID</a:t>
            </a:r>
            <a:r>
              <a:rPr lang="en-GB" dirty="0">
                <a:solidFill>
                  <a:schemeClr val="bg1"/>
                </a:solidFill>
                <a:latin typeface="Arial"/>
              </a:rPr>
              <a:t> can </a:t>
            </a:r>
            <a:br>
              <a:rPr lang="en-GB" dirty="0">
                <a:solidFill>
                  <a:schemeClr val="bg1"/>
                </a:solidFill>
                <a:latin typeface="Arial"/>
              </a:rPr>
            </a:br>
            <a:r>
              <a:rPr lang="en-GB" dirty="0">
                <a:solidFill>
                  <a:schemeClr val="bg1"/>
                </a:solidFill>
                <a:latin typeface="Arial"/>
              </a:rPr>
              <a:t>have on clinical care</a:t>
            </a: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AFDAF91D-D128-4B15-A6C9-3E83F3DF6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6933" y="243418"/>
            <a:ext cx="6604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7BC55-1510-42AE-AB97-DB4D4BA64966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1919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1919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047781-54E0-4B3A-BFBC-026B25BC25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/>
              <a:t>OCS, oral corticosteroid(s); SABA, short-acting 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ꞵ</a:t>
            </a:r>
            <a:r>
              <a:rPr lang="en-GB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-agonist.</a:t>
            </a:r>
            <a:r>
              <a:rPr lang="en-GB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7B2D7A-AD07-418B-B6FD-F1AABB619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Learning objectives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9CF24D94-A1ED-4827-874C-98F9147F26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42913" y="1855888"/>
            <a:ext cx="9667245" cy="441325"/>
          </a:xfrm>
        </p:spPr>
        <p:txBody>
          <a:bodyPr/>
          <a:lstStyle/>
          <a:p>
            <a:pPr marL="0" indent="0">
              <a:buNone/>
            </a:pPr>
            <a:r>
              <a:rPr lang="en-GB" b="1"/>
              <a:t>By the end of this slide deck, you will be able to: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F6B5621-BAFD-8CE3-1AF1-8D06819C4650}"/>
              </a:ext>
            </a:extLst>
          </p:cNvPr>
          <p:cNvSpPr/>
          <p:nvPr/>
        </p:nvSpPr>
        <p:spPr>
          <a:xfrm>
            <a:off x="1323307" y="2452099"/>
            <a:ext cx="657868" cy="657866"/>
          </a:xfrm>
          <a:prstGeom prst="ellipse">
            <a:avLst/>
          </a:prstGeom>
          <a:solidFill>
            <a:schemeClr val="bg2"/>
          </a:solidFill>
          <a:ln w="127000" cap="flat" cmpd="sng" algn="ctr">
            <a:solidFill>
              <a:schemeClr val="bg2">
                <a:alpha val="2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6A8290D-6766-9512-6349-135DFBE2903C}"/>
              </a:ext>
            </a:extLst>
          </p:cNvPr>
          <p:cNvSpPr/>
          <p:nvPr/>
        </p:nvSpPr>
        <p:spPr>
          <a:xfrm>
            <a:off x="1323307" y="3535214"/>
            <a:ext cx="657868" cy="657866"/>
          </a:xfrm>
          <a:prstGeom prst="ellipse">
            <a:avLst/>
          </a:prstGeom>
          <a:solidFill>
            <a:schemeClr val="tx2"/>
          </a:solidFill>
          <a:ln w="127000" cap="flat" cmpd="sng" algn="ctr">
            <a:solidFill>
              <a:schemeClr val="tx2">
                <a:alpha val="2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F5D487F-DC88-25C4-A45F-67CC922462FB}"/>
              </a:ext>
            </a:extLst>
          </p:cNvPr>
          <p:cNvSpPr/>
          <p:nvPr/>
        </p:nvSpPr>
        <p:spPr>
          <a:xfrm>
            <a:off x="1323307" y="4618329"/>
            <a:ext cx="657868" cy="657866"/>
          </a:xfrm>
          <a:prstGeom prst="ellipse">
            <a:avLst/>
          </a:prstGeom>
          <a:solidFill>
            <a:schemeClr val="tx1"/>
          </a:solidFill>
          <a:ln w="127000" cap="flat" cmpd="sng" algn="ctr">
            <a:solidFill>
              <a:schemeClr val="tx1">
                <a:alpha val="2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1855E740-ED4C-886A-970B-39A93F20DE08}"/>
              </a:ext>
            </a:extLst>
          </p:cNvPr>
          <p:cNvSpPr txBox="1">
            <a:spLocks/>
          </p:cNvSpPr>
          <p:nvPr/>
        </p:nvSpPr>
        <p:spPr>
          <a:xfrm>
            <a:off x="11154833" y="6251575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D57BC55-1510-42AE-AB97-DB4D4BA64966}" type="slidenum">
              <a:rPr lang="en-GB" smtClean="0">
                <a:latin typeface="Arial"/>
              </a:rPr>
              <a:pPr>
                <a:defRPr/>
              </a:pPr>
              <a:t>2</a:t>
            </a:fld>
            <a:endParaRPr lang="en-GB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938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>
            <a:extLst>
              <a:ext uri="{FF2B5EF4-FFF2-40B4-BE49-F238E27FC236}">
                <a16:creationId xmlns:a16="http://schemas.microsoft.com/office/drawing/2014/main" id="{FAE5CF58-487C-2AC1-E069-6991099B2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922" y="180000"/>
            <a:ext cx="8169589" cy="720000"/>
          </a:xfrm>
        </p:spPr>
        <p:txBody>
          <a:bodyPr/>
          <a:lstStyle/>
          <a:p>
            <a:r>
              <a:rPr lang="en-GB" sz="2400"/>
              <a:t>How many SABA inhalers has the patient used over the </a:t>
            </a:r>
            <a:br>
              <a:rPr lang="en-GB" sz="2400"/>
            </a:br>
            <a:r>
              <a:rPr lang="en-GB" sz="2400"/>
              <a:t>past 12 months?</a:t>
            </a:r>
          </a:p>
        </p:txBody>
      </p:sp>
      <p:sp>
        <p:nvSpPr>
          <p:cNvPr id="15" name="Graphic 17">
            <a:extLst>
              <a:ext uri="{FF2B5EF4-FFF2-40B4-BE49-F238E27FC236}">
                <a16:creationId xmlns:a16="http://schemas.microsoft.com/office/drawing/2014/main" id="{64BC8CC2-EE7B-6869-6289-C92DE5D07ACA}"/>
              </a:ext>
            </a:extLst>
          </p:cNvPr>
          <p:cNvSpPr/>
          <p:nvPr/>
        </p:nvSpPr>
        <p:spPr>
          <a:xfrm>
            <a:off x="1255923" y="1151092"/>
            <a:ext cx="9683826" cy="720000"/>
          </a:xfrm>
          <a:custGeom>
            <a:avLst/>
            <a:gdLst>
              <a:gd name="connsiteX0" fmla="*/ 10062972 w 10058400"/>
              <a:gd name="connsiteY0" fmla="*/ 798195 h 790575"/>
              <a:gd name="connsiteX1" fmla="*/ 216122 w 10058400"/>
              <a:gd name="connsiteY1" fmla="*/ 798195 h 790575"/>
              <a:gd name="connsiteX2" fmla="*/ 0 w 10058400"/>
              <a:gd name="connsiteY2" fmla="*/ 582073 h 790575"/>
              <a:gd name="connsiteX3" fmla="*/ 0 w 10058400"/>
              <a:gd name="connsiteY3" fmla="*/ 0 h 790575"/>
              <a:gd name="connsiteX0" fmla="*/ 10062972 w 10062972"/>
              <a:gd name="connsiteY0" fmla="*/ 798195 h 798278"/>
              <a:gd name="connsiteX1" fmla="*/ 8106647 w 10062972"/>
              <a:gd name="connsiteY1" fmla="*/ 798278 h 798278"/>
              <a:gd name="connsiteX2" fmla="*/ 216122 w 10062972"/>
              <a:gd name="connsiteY2" fmla="*/ 798195 h 798278"/>
              <a:gd name="connsiteX3" fmla="*/ 0 w 10062972"/>
              <a:gd name="connsiteY3" fmla="*/ 582073 h 798278"/>
              <a:gd name="connsiteX4" fmla="*/ 0 w 10062972"/>
              <a:gd name="connsiteY4" fmla="*/ 0 h 798278"/>
              <a:gd name="connsiteX0" fmla="*/ 8106647 w 8106647"/>
              <a:gd name="connsiteY0" fmla="*/ 798278 h 798278"/>
              <a:gd name="connsiteX1" fmla="*/ 216122 w 8106647"/>
              <a:gd name="connsiteY1" fmla="*/ 798195 h 798278"/>
              <a:gd name="connsiteX2" fmla="*/ 0 w 8106647"/>
              <a:gd name="connsiteY2" fmla="*/ 582073 h 798278"/>
              <a:gd name="connsiteX3" fmla="*/ 0 w 8106647"/>
              <a:gd name="connsiteY3" fmla="*/ 0 h 79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6647" h="798278">
                <a:moveTo>
                  <a:pt x="8106647" y="798278"/>
                </a:moveTo>
                <a:lnTo>
                  <a:pt x="216122" y="798195"/>
                </a:lnTo>
                <a:cubicBezTo>
                  <a:pt x="96774" y="798195"/>
                  <a:pt x="0" y="701421"/>
                  <a:pt x="0" y="582073"/>
                </a:cubicBezTo>
                <a:lnTo>
                  <a:pt x="0" y="0"/>
                </a:lnTo>
              </a:path>
            </a:pathLst>
          </a:custGeom>
          <a:ln w="19050" cap="rnd">
            <a:solidFill>
              <a:schemeClr val="tx2"/>
            </a:solidFill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44000" tIns="45720" rIns="118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750"/>
              <a:t>Patients prescribed ≥3 SABA canisters per year have increased mortality rates, compared with patients prescribed ≤2 SABA canisters</a:t>
            </a:r>
            <a:r>
              <a:rPr lang="en-GB" sz="1750" baseline="30000"/>
              <a:t>1</a:t>
            </a:r>
            <a:r>
              <a:rPr lang="en-GB" sz="1750"/>
              <a:t>*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0EED16-E884-8CCB-3421-1F998162775E}"/>
              </a:ext>
            </a:extLst>
          </p:cNvPr>
          <p:cNvGrpSpPr/>
          <p:nvPr/>
        </p:nvGrpSpPr>
        <p:grpSpPr>
          <a:xfrm>
            <a:off x="9777960" y="1177690"/>
            <a:ext cx="2237744" cy="618647"/>
            <a:chOff x="442915" y="1322638"/>
            <a:chExt cx="2237744" cy="618647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7691811-5987-3F6D-E35B-50E4A9313F2B}"/>
                </a:ext>
              </a:extLst>
            </p:cNvPr>
            <p:cNvSpPr/>
            <p:nvPr/>
          </p:nvSpPr>
          <p:spPr>
            <a:xfrm>
              <a:off x="442915" y="1322638"/>
              <a:ext cx="2237744" cy="618647"/>
            </a:xfrm>
            <a:prstGeom prst="roundRect">
              <a:avLst>
                <a:gd name="adj" fmla="val 50000"/>
              </a:avLst>
            </a:prstGeom>
            <a:solidFill>
              <a:srgbClr val="0085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3D1781E-BF45-4CEB-2C94-3F956669A6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085" t="27099" r="18473" b="64148"/>
            <a:stretch/>
          </p:blipFill>
          <p:spPr>
            <a:xfrm>
              <a:off x="585069" y="1357223"/>
              <a:ext cx="1953436" cy="531448"/>
            </a:xfrm>
            <a:prstGeom prst="roundRect">
              <a:avLst>
                <a:gd name="adj" fmla="val 36497"/>
              </a:avLst>
            </a:prstGeom>
          </p:spPr>
        </p:pic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BF71437B-088B-C0CE-1265-B9303D83F837}"/>
              </a:ext>
            </a:extLst>
          </p:cNvPr>
          <p:cNvSpPr/>
          <p:nvPr/>
        </p:nvSpPr>
        <p:spPr>
          <a:xfrm>
            <a:off x="330232" y="209413"/>
            <a:ext cx="657868" cy="657866"/>
          </a:xfrm>
          <a:prstGeom prst="ellipse">
            <a:avLst/>
          </a:prstGeom>
          <a:solidFill>
            <a:schemeClr val="tx2"/>
          </a:solidFill>
          <a:ln w="50800" cap="flat" cmpd="sng" algn="ctr">
            <a:solidFill>
              <a:srgbClr val="DECEE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>
                <a:solidFill>
                  <a:prstClr val="white"/>
                </a:solidFill>
                <a:latin typeface="Arial" panose="020B0604020202020204"/>
              </a:rPr>
              <a:t>4</a:t>
            </a: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Slide Number Placeholder 2">
            <a:extLst>
              <a:ext uri="{FF2B5EF4-FFF2-40B4-BE49-F238E27FC236}">
                <a16:creationId xmlns:a16="http://schemas.microsoft.com/office/drawing/2014/main" id="{3A77E82C-A3C6-C39B-BD8F-7C7B03885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4833" y="6251575"/>
            <a:ext cx="6604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7BC55-1510-42AE-AB97-DB4D4BA64966}" type="slidenum">
              <a:rPr kumimoji="0" lang="en-GB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3DD3C78A-B1AB-F37E-45EE-A653C7FA3F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6019800"/>
            <a:ext cx="9487490" cy="568325"/>
          </a:xfrm>
        </p:spPr>
        <p:txBody>
          <a:bodyPr/>
          <a:lstStyle/>
          <a:p>
            <a:r>
              <a:rPr lang="en-GB"/>
              <a:t>*HR adjusted for age at asthma diagnosis, sex, treatment step and comorbidity. </a:t>
            </a:r>
          </a:p>
          <a:p>
            <a:r>
              <a:rPr lang="en-GB"/>
              <a:t>CI, confidence interval; HR, hazard ratio; SABA, short-acting </a:t>
            </a:r>
            <a:r>
              <a:rPr lang="el-GR"/>
              <a:t>β</a:t>
            </a:r>
            <a:r>
              <a:rPr lang="en-GB" baseline="-25000"/>
              <a:t>2</a:t>
            </a:r>
            <a:r>
              <a:rPr lang="en-GB"/>
              <a:t> agonist.</a:t>
            </a:r>
            <a:br>
              <a:rPr lang="en-GB"/>
            </a:br>
            <a:r>
              <a:rPr lang="en-GB"/>
              <a:t>1. </a:t>
            </a:r>
            <a:r>
              <a:rPr lang="en-GB" err="1"/>
              <a:t>Nwaru</a:t>
            </a:r>
            <a:r>
              <a:rPr lang="en-GB"/>
              <a:t> BI, et al. </a:t>
            </a:r>
            <a:r>
              <a:rPr lang="en-GB" err="1"/>
              <a:t>Eur</a:t>
            </a:r>
            <a:r>
              <a:rPr lang="en-GB"/>
              <a:t> Respir J. 2020;55:1901872.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4B740D-54F4-7E1C-0284-CFB282CB9502}"/>
              </a:ext>
            </a:extLst>
          </p:cNvPr>
          <p:cNvSpPr/>
          <p:nvPr/>
        </p:nvSpPr>
        <p:spPr>
          <a:xfrm>
            <a:off x="2067440" y="2031047"/>
            <a:ext cx="8124445" cy="27335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Association between baseline SABA inhaler use and risk of all-cause mortality</a:t>
            </a:r>
            <a:r>
              <a:rPr kumimoji="0" lang="en-GB" sz="1600" b="1" i="0" u="none" strike="noStrike" kern="1200" cap="none" spc="0" normalizeH="0" baseline="3000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BA3799-968B-5923-2231-F2FAF3422253}"/>
              </a:ext>
            </a:extLst>
          </p:cNvPr>
          <p:cNvSpPr txBox="1"/>
          <p:nvPr/>
        </p:nvSpPr>
        <p:spPr>
          <a:xfrm>
            <a:off x="1098307" y="2471308"/>
            <a:ext cx="1830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Baseline SABA use</a:t>
            </a:r>
            <a:endParaRPr kumimoji="0" lang="en-GB" sz="14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4230F3-EC11-84CE-F888-CD4CC8872D4A}"/>
              </a:ext>
            </a:extLst>
          </p:cNvPr>
          <p:cNvSpPr txBox="1"/>
          <p:nvPr/>
        </p:nvSpPr>
        <p:spPr>
          <a:xfrm>
            <a:off x="1780931" y="2840371"/>
            <a:ext cx="114807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≤2 canisters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/>
              </a:rPr>
              <a:t>n=254,500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CD8C1A-2ED1-8509-E813-AD24162BB2C1}"/>
              </a:ext>
            </a:extLst>
          </p:cNvPr>
          <p:cNvSpPr txBox="1"/>
          <p:nvPr/>
        </p:nvSpPr>
        <p:spPr>
          <a:xfrm>
            <a:off x="1679941" y="3652632"/>
            <a:ext cx="12490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3–5 canisters</a:t>
            </a:r>
          </a:p>
          <a:p>
            <a:pPr algn="r">
              <a:defRPr/>
            </a:pPr>
            <a:r>
              <a:rPr lang="en-US" sz="1200" dirty="0">
                <a:latin typeface="Arial"/>
              </a:rPr>
              <a:t>n=76,619</a:t>
            </a:r>
            <a:endParaRPr kumimoji="0" lang="en-GB" sz="14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F692BB-176B-D1B5-DF28-9CF94B977416}"/>
              </a:ext>
            </a:extLst>
          </p:cNvPr>
          <p:cNvSpPr txBox="1"/>
          <p:nvPr/>
        </p:nvSpPr>
        <p:spPr>
          <a:xfrm>
            <a:off x="1580555" y="4464893"/>
            <a:ext cx="134844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6–10 canisters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/>
              </a:rPr>
              <a:t>n=27,065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DACB47-37A0-552F-F38C-80BC2820141B}"/>
              </a:ext>
            </a:extLst>
          </p:cNvPr>
          <p:cNvSpPr txBox="1"/>
          <p:nvPr/>
        </p:nvSpPr>
        <p:spPr>
          <a:xfrm>
            <a:off x="1694882" y="5277155"/>
            <a:ext cx="123411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≥11 canisters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/>
              </a:rPr>
              <a:t>n=7,140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4DC242-2379-4820-C4B6-92EF44B44C56}"/>
              </a:ext>
            </a:extLst>
          </p:cNvPr>
          <p:cNvSpPr txBox="1"/>
          <p:nvPr/>
        </p:nvSpPr>
        <p:spPr>
          <a:xfrm>
            <a:off x="9945311" y="2471308"/>
            <a:ext cx="12715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HR* (95% CI)</a:t>
            </a:r>
            <a:endParaRPr kumimoji="0" lang="en-GB" sz="14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7F3108-B1EB-1E16-8640-172EB890A18C}"/>
              </a:ext>
            </a:extLst>
          </p:cNvPr>
          <p:cNvSpPr txBox="1"/>
          <p:nvPr/>
        </p:nvSpPr>
        <p:spPr>
          <a:xfrm>
            <a:off x="10314803" y="2840371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1.00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57559A-92DA-F5EC-DBEE-C31C84C25332}"/>
              </a:ext>
            </a:extLst>
          </p:cNvPr>
          <p:cNvSpPr txBox="1"/>
          <p:nvPr/>
        </p:nvSpPr>
        <p:spPr>
          <a:xfrm>
            <a:off x="9833104" y="3652632"/>
            <a:ext cx="1495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1.26 (1.14, 1.38)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7ED91D-B182-9D4D-78D2-0301A6831EF9}"/>
              </a:ext>
            </a:extLst>
          </p:cNvPr>
          <p:cNvSpPr txBox="1"/>
          <p:nvPr/>
        </p:nvSpPr>
        <p:spPr>
          <a:xfrm>
            <a:off x="9833103" y="4464893"/>
            <a:ext cx="1495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1.66 (1.48, 1.87)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CDB19B5-4853-584E-42EF-30BA59BF8256}"/>
              </a:ext>
            </a:extLst>
          </p:cNvPr>
          <p:cNvSpPr txBox="1"/>
          <p:nvPr/>
        </p:nvSpPr>
        <p:spPr>
          <a:xfrm>
            <a:off x="9833104" y="5277155"/>
            <a:ext cx="1495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2.33 (2.01, 2.71)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961BFA6-B64A-D936-7761-A690590263C0}"/>
              </a:ext>
            </a:extLst>
          </p:cNvPr>
          <p:cNvSpPr txBox="1"/>
          <p:nvPr/>
        </p:nvSpPr>
        <p:spPr>
          <a:xfrm>
            <a:off x="2814160" y="571859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0.5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0B6C349-3D8B-A08B-3EE7-79D1C020EEB0}"/>
              </a:ext>
            </a:extLst>
          </p:cNvPr>
          <p:cNvSpPr txBox="1"/>
          <p:nvPr/>
        </p:nvSpPr>
        <p:spPr>
          <a:xfrm>
            <a:off x="4232313" y="571859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52C29C8-950D-16C8-A838-8471D9D51799}"/>
              </a:ext>
            </a:extLst>
          </p:cNvPr>
          <p:cNvSpPr txBox="1"/>
          <p:nvPr/>
        </p:nvSpPr>
        <p:spPr>
          <a:xfrm>
            <a:off x="6882336" y="571859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DCAB549-FB33-BCC4-B035-93BAD46470B0}"/>
              </a:ext>
            </a:extLst>
          </p:cNvPr>
          <p:cNvSpPr txBox="1"/>
          <p:nvPr/>
        </p:nvSpPr>
        <p:spPr>
          <a:xfrm>
            <a:off x="9579944" y="571859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C44BDC0-3618-0345-BCD6-0AE272AD8914}"/>
              </a:ext>
            </a:extLst>
          </p:cNvPr>
          <p:cNvGrpSpPr/>
          <p:nvPr/>
        </p:nvGrpSpPr>
        <p:grpSpPr>
          <a:xfrm>
            <a:off x="3030726" y="2596551"/>
            <a:ext cx="6691244" cy="3135863"/>
            <a:chOff x="3030726" y="2596551"/>
            <a:chExt cx="6691244" cy="3135863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B2D6A8C-8BF5-375B-4B93-4262EA66CF5A}"/>
                </a:ext>
              </a:extLst>
            </p:cNvPr>
            <p:cNvCxnSpPr>
              <a:cxnSpLocks/>
            </p:cNvCxnSpPr>
            <p:nvPr/>
          </p:nvCxnSpPr>
          <p:spPr>
            <a:xfrm>
              <a:off x="3030726" y="5660414"/>
              <a:ext cx="6691244" cy="0"/>
            </a:xfrm>
            <a:prstGeom prst="line">
              <a:avLst/>
            </a:prstGeom>
            <a:ln w="19050" cap="sq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AEA8E0C-9470-1270-715C-CE804D873296}"/>
                </a:ext>
              </a:extLst>
            </p:cNvPr>
            <p:cNvCxnSpPr>
              <a:cxnSpLocks/>
            </p:cNvCxnSpPr>
            <p:nvPr/>
          </p:nvCxnSpPr>
          <p:spPr>
            <a:xfrm>
              <a:off x="3030726" y="5660414"/>
              <a:ext cx="0" cy="72000"/>
            </a:xfrm>
            <a:prstGeom prst="line">
              <a:avLst/>
            </a:prstGeom>
            <a:ln w="19050" cap="sq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E5483FE-8D93-3066-EAB4-F6D8D14D7CFB}"/>
                </a:ext>
              </a:extLst>
            </p:cNvPr>
            <p:cNvCxnSpPr>
              <a:cxnSpLocks/>
            </p:cNvCxnSpPr>
            <p:nvPr/>
          </p:nvCxnSpPr>
          <p:spPr>
            <a:xfrm>
              <a:off x="4367117" y="5660414"/>
              <a:ext cx="0" cy="72000"/>
            </a:xfrm>
            <a:prstGeom prst="line">
              <a:avLst/>
            </a:prstGeom>
            <a:ln w="19050" cap="sq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55907D4-B5A7-AE5D-533E-D05AE1EA2D53}"/>
                </a:ext>
              </a:extLst>
            </p:cNvPr>
            <p:cNvCxnSpPr>
              <a:cxnSpLocks/>
            </p:cNvCxnSpPr>
            <p:nvPr/>
          </p:nvCxnSpPr>
          <p:spPr>
            <a:xfrm>
              <a:off x="7016702" y="5660414"/>
              <a:ext cx="0" cy="72000"/>
            </a:xfrm>
            <a:prstGeom prst="line">
              <a:avLst/>
            </a:prstGeom>
            <a:ln w="19050" cap="sq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6181CD2-3EB1-A160-4532-3EF3B4AA3446}"/>
                </a:ext>
              </a:extLst>
            </p:cNvPr>
            <p:cNvCxnSpPr>
              <a:cxnSpLocks/>
            </p:cNvCxnSpPr>
            <p:nvPr/>
          </p:nvCxnSpPr>
          <p:spPr>
            <a:xfrm>
              <a:off x="9721970" y="5660414"/>
              <a:ext cx="0" cy="72000"/>
            </a:xfrm>
            <a:prstGeom prst="line">
              <a:avLst/>
            </a:prstGeom>
            <a:ln w="19050" cap="sq">
              <a:solidFill>
                <a:schemeClr val="tx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7DFEF19-5BCF-A1EE-8B96-ABBC3F916518}"/>
                </a:ext>
              </a:extLst>
            </p:cNvPr>
            <p:cNvCxnSpPr>
              <a:cxnSpLocks/>
            </p:cNvCxnSpPr>
            <p:nvPr/>
          </p:nvCxnSpPr>
          <p:spPr>
            <a:xfrm>
              <a:off x="4367117" y="2596551"/>
              <a:ext cx="0" cy="3062377"/>
            </a:xfrm>
            <a:prstGeom prst="line">
              <a:avLst/>
            </a:prstGeom>
            <a:ln w="19050" cap="sq">
              <a:solidFill>
                <a:schemeClr val="tx2"/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181E19D-35A9-3FD0-5E9E-1B92A9F98493}"/>
                </a:ext>
              </a:extLst>
            </p:cNvPr>
            <p:cNvCxnSpPr>
              <a:cxnSpLocks/>
            </p:cNvCxnSpPr>
            <p:nvPr/>
          </p:nvCxnSpPr>
          <p:spPr>
            <a:xfrm>
              <a:off x="7022912" y="5431043"/>
              <a:ext cx="1902505" cy="0"/>
            </a:xfrm>
            <a:prstGeom prst="line">
              <a:avLst/>
            </a:prstGeom>
            <a:solidFill>
              <a:schemeClr val="accent1"/>
            </a:solidFill>
            <a:ln w="19050" cap="sq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42F4953-2CC3-8B48-5396-D62019B29099}"/>
                </a:ext>
              </a:extLst>
            </p:cNvPr>
            <p:cNvSpPr/>
            <p:nvPr/>
          </p:nvSpPr>
          <p:spPr>
            <a:xfrm>
              <a:off x="7806900" y="5377667"/>
              <a:ext cx="107155" cy="10675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79650EE-8FF4-825B-A493-94F911C98A27}"/>
                </a:ext>
              </a:extLst>
            </p:cNvPr>
            <p:cNvCxnSpPr>
              <a:cxnSpLocks/>
            </p:cNvCxnSpPr>
            <p:nvPr/>
          </p:nvCxnSpPr>
          <p:spPr>
            <a:xfrm>
              <a:off x="5621556" y="4618781"/>
              <a:ext cx="1062617" cy="0"/>
            </a:xfrm>
            <a:prstGeom prst="line">
              <a:avLst/>
            </a:prstGeom>
            <a:solidFill>
              <a:schemeClr val="accent1"/>
            </a:solidFill>
            <a:ln w="19050" cap="sq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8C04952-1B64-8538-00CA-A3FA0178D37F}"/>
                </a:ext>
              </a:extLst>
            </p:cNvPr>
            <p:cNvSpPr/>
            <p:nvPr/>
          </p:nvSpPr>
          <p:spPr>
            <a:xfrm>
              <a:off x="6076086" y="4565405"/>
              <a:ext cx="107155" cy="10675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7A8FE874-4A77-058B-43A9-9D16A6CDFEC4}"/>
                </a:ext>
              </a:extLst>
            </p:cNvPr>
            <p:cNvCxnSpPr>
              <a:cxnSpLocks/>
            </p:cNvCxnSpPr>
            <p:nvPr/>
          </p:nvCxnSpPr>
          <p:spPr>
            <a:xfrm>
              <a:off x="4712067" y="3806520"/>
              <a:ext cx="677477" cy="0"/>
            </a:xfrm>
            <a:prstGeom prst="line">
              <a:avLst/>
            </a:prstGeom>
            <a:solidFill>
              <a:schemeClr val="accent1"/>
            </a:solidFill>
            <a:ln w="19050" cap="sq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6A78AA5-D6A0-FD88-DB7D-DFC79B137233}"/>
                </a:ext>
              </a:extLst>
            </p:cNvPr>
            <p:cNvSpPr/>
            <p:nvPr/>
          </p:nvSpPr>
          <p:spPr>
            <a:xfrm>
              <a:off x="5004188" y="3753144"/>
              <a:ext cx="107155" cy="10675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97BB55C-2B3A-655D-25D4-BF05F5FF8631}"/>
                </a:ext>
              </a:extLst>
            </p:cNvPr>
            <p:cNvSpPr/>
            <p:nvPr/>
          </p:nvSpPr>
          <p:spPr>
            <a:xfrm>
              <a:off x="4308150" y="2940883"/>
              <a:ext cx="107155" cy="10675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9ADC997-A799-9699-2A5D-69CB1794FBA4}"/>
              </a:ext>
            </a:extLst>
          </p:cNvPr>
          <p:cNvSpPr txBox="1"/>
          <p:nvPr/>
        </p:nvSpPr>
        <p:spPr>
          <a:xfrm>
            <a:off x="9586613" y="5958548"/>
            <a:ext cx="21210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Adapted from </a:t>
            </a:r>
            <a:r>
              <a:rPr lang="en-GB" sz="1050" dirty="0" err="1"/>
              <a:t>Nwaru</a:t>
            </a:r>
            <a:r>
              <a:rPr lang="en-GB" sz="1050" dirty="0"/>
              <a:t> BI, et al. 2020</a:t>
            </a:r>
          </a:p>
        </p:txBody>
      </p:sp>
    </p:spTree>
    <p:extLst>
      <p:ext uri="{BB962C8B-B14F-4D97-AF65-F5344CB8AC3E}">
        <p14:creationId xmlns:p14="http://schemas.microsoft.com/office/powerpoint/2010/main" val="377207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0A2422E-9BBC-4541-9DE0-A8A6423F48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492" r="21511" b="6212"/>
          <a:stretch/>
        </p:blipFill>
        <p:spPr>
          <a:xfrm>
            <a:off x="630655" y="2377047"/>
            <a:ext cx="5748891" cy="3267043"/>
          </a:xfrm>
          <a:prstGeom prst="rect">
            <a:avLst/>
          </a:prstGeom>
        </p:spPr>
      </p:pic>
      <p:sp>
        <p:nvSpPr>
          <p:cNvPr id="41" name="Graphic 27">
            <a:extLst>
              <a:ext uri="{FF2B5EF4-FFF2-40B4-BE49-F238E27FC236}">
                <a16:creationId xmlns:a16="http://schemas.microsoft.com/office/drawing/2014/main" id="{24ED615E-0A54-4EA5-BD05-90F3F1AA6711}"/>
              </a:ext>
            </a:extLst>
          </p:cNvPr>
          <p:cNvSpPr/>
          <p:nvPr/>
        </p:nvSpPr>
        <p:spPr>
          <a:xfrm>
            <a:off x="442912" y="1942763"/>
            <a:ext cx="6037264" cy="3916845"/>
          </a:xfrm>
          <a:custGeom>
            <a:avLst/>
            <a:gdLst>
              <a:gd name="connsiteX0" fmla="*/ 10789813 w 10787392"/>
              <a:gd name="connsiteY0" fmla="*/ 4345012 h 4341116"/>
              <a:gd name="connsiteX1" fmla="*/ 198250 w 10787392"/>
              <a:gd name="connsiteY1" fmla="*/ 4345012 h 4341116"/>
              <a:gd name="connsiteX2" fmla="*/ 0 w 10787392"/>
              <a:gd name="connsiteY2" fmla="*/ 4142679 h 4341116"/>
              <a:gd name="connsiteX3" fmla="*/ 0 w 10787392"/>
              <a:gd name="connsiteY3" fmla="*/ 0 h 434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87392" h="4341116">
                <a:moveTo>
                  <a:pt x="10789813" y="4345012"/>
                </a:moveTo>
                <a:lnTo>
                  <a:pt x="198250" y="4345012"/>
                </a:lnTo>
                <a:cubicBezTo>
                  <a:pt x="89259" y="4345012"/>
                  <a:pt x="0" y="4254010"/>
                  <a:pt x="0" y="4142679"/>
                </a:cubicBezTo>
                <a:lnTo>
                  <a:pt x="0" y="0"/>
                </a:lnTo>
              </a:path>
            </a:pathLst>
          </a:custGeom>
          <a:noFill/>
          <a:ln w="19050" cap="flat">
            <a:solidFill>
              <a:schemeClr val="tx2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21BD5F7-B081-453B-B20E-EC523C225FE2}"/>
              </a:ext>
            </a:extLst>
          </p:cNvPr>
          <p:cNvSpPr/>
          <p:nvPr/>
        </p:nvSpPr>
        <p:spPr>
          <a:xfrm rot="5400000">
            <a:off x="3180079" y="-1183819"/>
            <a:ext cx="667212" cy="6174449"/>
          </a:xfrm>
          <a:prstGeom prst="round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vert270" wrap="square" lIns="91440" tIns="72000" rIns="91440" bIns="14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ReferID incorporates additional guidance based on GINA guidelines to help HCPs improve asthma care</a:t>
            </a: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61AD8DD8-FD96-4DC5-BB78-3580DDE6CFE5}"/>
              </a:ext>
            </a:extLst>
          </p:cNvPr>
          <p:cNvSpPr/>
          <p:nvPr/>
        </p:nvSpPr>
        <p:spPr>
          <a:xfrm>
            <a:off x="5622110" y="4790271"/>
            <a:ext cx="990210" cy="1060744"/>
          </a:xfrm>
          <a:custGeom>
            <a:avLst/>
            <a:gdLst>
              <a:gd name="connsiteX0" fmla="*/ 712855 w 1027335"/>
              <a:gd name="connsiteY0" fmla="*/ 0 h 1100513"/>
              <a:gd name="connsiteX1" fmla="*/ 990330 w 1027335"/>
              <a:gd name="connsiteY1" fmla="*/ 56020 h 1100513"/>
              <a:gd name="connsiteX2" fmla="*/ 1027335 w 1027335"/>
              <a:gd name="connsiteY2" fmla="*/ 76105 h 1100513"/>
              <a:gd name="connsiteX3" fmla="*/ 1027335 w 1027335"/>
              <a:gd name="connsiteY3" fmla="*/ 919043 h 1100513"/>
              <a:gd name="connsiteX4" fmla="*/ 845865 w 1027335"/>
              <a:gd name="connsiteY4" fmla="*/ 1100513 h 1100513"/>
              <a:gd name="connsiteX5" fmla="*/ 115825 w 1027335"/>
              <a:gd name="connsiteY5" fmla="*/ 1100513 h 1100513"/>
              <a:gd name="connsiteX6" fmla="*/ 56020 w 1027335"/>
              <a:gd name="connsiteY6" fmla="*/ 990330 h 1100513"/>
              <a:gd name="connsiteX7" fmla="*/ 0 w 1027335"/>
              <a:gd name="connsiteY7" fmla="*/ 712855 h 1100513"/>
              <a:gd name="connsiteX8" fmla="*/ 712855 w 1027335"/>
              <a:gd name="connsiteY8" fmla="*/ 0 h 110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335" h="1100513">
                <a:moveTo>
                  <a:pt x="712855" y="0"/>
                </a:moveTo>
                <a:cubicBezTo>
                  <a:pt x="811280" y="0"/>
                  <a:pt x="905046" y="19947"/>
                  <a:pt x="990330" y="56020"/>
                </a:cubicBezTo>
                <a:lnTo>
                  <a:pt x="1027335" y="76105"/>
                </a:lnTo>
                <a:lnTo>
                  <a:pt x="1027335" y="919043"/>
                </a:lnTo>
                <a:cubicBezTo>
                  <a:pt x="1027335" y="1019266"/>
                  <a:pt x="946088" y="1100513"/>
                  <a:pt x="845865" y="1100513"/>
                </a:cubicBezTo>
                <a:lnTo>
                  <a:pt x="115825" y="1100513"/>
                </a:lnTo>
                <a:lnTo>
                  <a:pt x="56020" y="990330"/>
                </a:lnTo>
                <a:cubicBezTo>
                  <a:pt x="19947" y="905046"/>
                  <a:pt x="0" y="811280"/>
                  <a:pt x="0" y="712855"/>
                </a:cubicBezTo>
                <a:cubicBezTo>
                  <a:pt x="0" y="319156"/>
                  <a:pt x="319156" y="0"/>
                  <a:pt x="712855" y="0"/>
                </a:cubicBezTo>
                <a:close/>
              </a:path>
            </a:pathLst>
          </a:custGeom>
          <a:solidFill>
            <a:sysClr val="window" lastClr="FFFFFF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B3284270-6503-4CD6-849E-1013CAA44773}"/>
              </a:ext>
            </a:extLst>
          </p:cNvPr>
          <p:cNvSpPr/>
          <p:nvPr/>
        </p:nvSpPr>
        <p:spPr>
          <a:xfrm>
            <a:off x="5705569" y="4890561"/>
            <a:ext cx="906751" cy="971340"/>
          </a:xfrm>
          <a:custGeom>
            <a:avLst/>
            <a:gdLst>
              <a:gd name="connsiteX0" fmla="*/ 712855 w 1027335"/>
              <a:gd name="connsiteY0" fmla="*/ 0 h 1100513"/>
              <a:gd name="connsiteX1" fmla="*/ 990330 w 1027335"/>
              <a:gd name="connsiteY1" fmla="*/ 56020 h 1100513"/>
              <a:gd name="connsiteX2" fmla="*/ 1027335 w 1027335"/>
              <a:gd name="connsiteY2" fmla="*/ 76105 h 1100513"/>
              <a:gd name="connsiteX3" fmla="*/ 1027335 w 1027335"/>
              <a:gd name="connsiteY3" fmla="*/ 919043 h 1100513"/>
              <a:gd name="connsiteX4" fmla="*/ 845865 w 1027335"/>
              <a:gd name="connsiteY4" fmla="*/ 1100513 h 1100513"/>
              <a:gd name="connsiteX5" fmla="*/ 115825 w 1027335"/>
              <a:gd name="connsiteY5" fmla="*/ 1100513 h 1100513"/>
              <a:gd name="connsiteX6" fmla="*/ 56020 w 1027335"/>
              <a:gd name="connsiteY6" fmla="*/ 990330 h 1100513"/>
              <a:gd name="connsiteX7" fmla="*/ 0 w 1027335"/>
              <a:gd name="connsiteY7" fmla="*/ 712855 h 1100513"/>
              <a:gd name="connsiteX8" fmla="*/ 712855 w 1027335"/>
              <a:gd name="connsiteY8" fmla="*/ 0 h 1100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7335" h="1100513">
                <a:moveTo>
                  <a:pt x="712855" y="0"/>
                </a:moveTo>
                <a:cubicBezTo>
                  <a:pt x="811280" y="0"/>
                  <a:pt x="905046" y="19947"/>
                  <a:pt x="990330" y="56020"/>
                </a:cubicBezTo>
                <a:lnTo>
                  <a:pt x="1027335" y="76105"/>
                </a:lnTo>
                <a:lnTo>
                  <a:pt x="1027335" y="919043"/>
                </a:lnTo>
                <a:cubicBezTo>
                  <a:pt x="1027335" y="1019266"/>
                  <a:pt x="946088" y="1100513"/>
                  <a:pt x="845865" y="1100513"/>
                </a:cubicBezTo>
                <a:lnTo>
                  <a:pt x="115825" y="1100513"/>
                </a:lnTo>
                <a:lnTo>
                  <a:pt x="56020" y="990330"/>
                </a:lnTo>
                <a:cubicBezTo>
                  <a:pt x="19947" y="905046"/>
                  <a:pt x="0" y="811280"/>
                  <a:pt x="0" y="712855"/>
                </a:cubicBezTo>
                <a:cubicBezTo>
                  <a:pt x="0" y="319156"/>
                  <a:pt x="319156" y="0"/>
                  <a:pt x="712855" y="0"/>
                </a:cubicBezTo>
                <a:close/>
              </a:path>
            </a:pathLst>
          </a:custGeom>
          <a:solidFill>
            <a:schemeClr val="tx2">
              <a:alpha val="2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EFA08F68-AF5A-42CA-8ED1-1E3FF4066429}"/>
              </a:ext>
            </a:extLst>
          </p:cNvPr>
          <p:cNvSpPr/>
          <p:nvPr/>
        </p:nvSpPr>
        <p:spPr>
          <a:xfrm>
            <a:off x="5812978" y="5012387"/>
            <a:ext cx="784059" cy="850985"/>
          </a:xfrm>
          <a:custGeom>
            <a:avLst/>
            <a:gdLst>
              <a:gd name="connsiteX0" fmla="*/ 549275 w 857357"/>
              <a:gd name="connsiteY0" fmla="*/ 0 h 930539"/>
              <a:gd name="connsiteX1" fmla="*/ 856380 w 857357"/>
              <a:gd name="connsiteY1" fmla="*/ 93808 h 930539"/>
              <a:gd name="connsiteX2" fmla="*/ 857357 w 857357"/>
              <a:gd name="connsiteY2" fmla="*/ 94614 h 930539"/>
              <a:gd name="connsiteX3" fmla="*/ 857357 w 857357"/>
              <a:gd name="connsiteY3" fmla="*/ 749069 h 930539"/>
              <a:gd name="connsiteX4" fmla="*/ 675887 w 857357"/>
              <a:gd name="connsiteY4" fmla="*/ 930539 h 930539"/>
              <a:gd name="connsiteX5" fmla="*/ 154995 w 857357"/>
              <a:gd name="connsiteY5" fmla="*/ 930539 h 930539"/>
              <a:gd name="connsiteX6" fmla="*/ 93808 w 857357"/>
              <a:gd name="connsiteY6" fmla="*/ 856380 h 930539"/>
              <a:gd name="connsiteX7" fmla="*/ 0 w 857357"/>
              <a:gd name="connsiteY7" fmla="*/ 549275 h 930539"/>
              <a:gd name="connsiteX8" fmla="*/ 549275 w 857357"/>
              <a:gd name="connsiteY8" fmla="*/ 0 h 930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7357" h="930539">
                <a:moveTo>
                  <a:pt x="549275" y="0"/>
                </a:moveTo>
                <a:cubicBezTo>
                  <a:pt x="663034" y="0"/>
                  <a:pt x="768715" y="34582"/>
                  <a:pt x="856380" y="93808"/>
                </a:cubicBezTo>
                <a:lnTo>
                  <a:pt x="857357" y="94614"/>
                </a:lnTo>
                <a:lnTo>
                  <a:pt x="857357" y="749069"/>
                </a:lnTo>
                <a:cubicBezTo>
                  <a:pt x="857357" y="849292"/>
                  <a:pt x="776110" y="930539"/>
                  <a:pt x="675887" y="930539"/>
                </a:cubicBezTo>
                <a:lnTo>
                  <a:pt x="154995" y="930539"/>
                </a:lnTo>
                <a:lnTo>
                  <a:pt x="93808" y="856380"/>
                </a:lnTo>
                <a:cubicBezTo>
                  <a:pt x="34582" y="768715"/>
                  <a:pt x="0" y="663034"/>
                  <a:pt x="0" y="549275"/>
                </a:cubicBezTo>
                <a:cubicBezTo>
                  <a:pt x="0" y="245919"/>
                  <a:pt x="245919" y="0"/>
                  <a:pt x="549275" y="0"/>
                </a:cubicBezTo>
                <a:close/>
              </a:path>
            </a:pathLst>
          </a:custGeom>
          <a:solidFill>
            <a:schemeClr val="tx2"/>
          </a:solidFill>
          <a:ln w="19050" cap="flat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9C36A67F-C0A1-491F-9DEE-AEBFD02E2E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054" y="5194943"/>
            <a:ext cx="465122" cy="46512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6448BA-E201-43EE-A122-48A07206580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46933" y="243418"/>
            <a:ext cx="6604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7BC55-1510-42AE-AB97-DB4D4BA64966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1919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1919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Text Placeholder 3">
            <a:extLst>
              <a:ext uri="{FF2B5EF4-FFF2-40B4-BE49-F238E27FC236}">
                <a16:creationId xmlns:a16="http://schemas.microsoft.com/office/drawing/2014/main" id="{B2D045FF-B9F6-4CAE-BFEB-BE11B4BFEC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6019800"/>
            <a:ext cx="9487490" cy="568325"/>
          </a:xfrm>
        </p:spPr>
        <p:txBody>
          <a:bodyPr/>
          <a:lstStyle/>
          <a:p>
            <a:r>
              <a:rPr lang="en-GB" dirty="0"/>
              <a:t>GINA, Global Initiative for Asthma; HCP, health care professional.</a:t>
            </a:r>
            <a:br>
              <a:rPr lang="en-GB" dirty="0"/>
            </a:br>
            <a:r>
              <a:rPr lang="en-GB" dirty="0"/>
              <a:t>1. Kang SY, et al. Korea J Intern Med. 2018;33:604–611.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F91A30E-E295-4FE5-B5F0-D8F90B03D198}"/>
              </a:ext>
            </a:extLst>
          </p:cNvPr>
          <p:cNvGrpSpPr/>
          <p:nvPr/>
        </p:nvGrpSpPr>
        <p:grpSpPr>
          <a:xfrm>
            <a:off x="7176654" y="1657350"/>
            <a:ext cx="4642964" cy="3967678"/>
            <a:chOff x="7148945" y="1802823"/>
            <a:chExt cx="4642964" cy="3967678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A257547D-4834-40E1-BE0E-8B7BF4C2C067}"/>
                </a:ext>
              </a:extLst>
            </p:cNvPr>
            <p:cNvSpPr/>
            <p:nvPr/>
          </p:nvSpPr>
          <p:spPr>
            <a:xfrm>
              <a:off x="7148945" y="1802823"/>
              <a:ext cx="4572433" cy="1466850"/>
            </a:xfrm>
            <a:prstGeom prst="roundRect">
              <a:avLst>
                <a:gd name="adj" fmla="val 0"/>
              </a:avLst>
            </a:prstGeom>
            <a:noFill/>
            <a:ln w="28575" cap="flat" cmpd="sng" algn="ctr">
              <a:noFill/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algn="l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11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E-learning tools in asthma care are associated with greater awareness of asthma guidelines and improved asthma management.</a:t>
              </a:r>
              <a:r>
                <a:rPr kumimoji="0" lang="en-GB" sz="1800" b="1" i="0" u="none" strike="noStrike" kern="0" cap="none" spc="11" normalizeH="0" baseline="3000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1 </a:t>
              </a:r>
              <a:br>
                <a:rPr kumimoji="0" lang="en-GB" sz="1800" b="1" i="0" u="none" strike="noStrike" kern="0" cap="none" spc="11" normalizeH="0" baseline="3000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lang="en-GB" b="1" kern="0" spc="11" dirty="0">
                  <a:latin typeface="Arial"/>
                </a:rPr>
                <a:t>These tools offer:</a:t>
              </a:r>
              <a:endParaRPr kumimoji="0" lang="en-GB" sz="1800" b="0" i="0" u="none" strike="noStrike" kern="0" cap="none" spc="11" normalizeH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C0C655B-FCC1-4EE8-B355-2478209033D3}"/>
                </a:ext>
              </a:extLst>
            </p:cNvPr>
            <p:cNvSpPr txBox="1"/>
            <p:nvPr/>
          </p:nvSpPr>
          <p:spPr>
            <a:xfrm>
              <a:off x="7723910" y="3415867"/>
              <a:ext cx="2992581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Convenience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90D9CA11-5C01-4D45-9AC8-1A07C28EA622}"/>
                </a:ext>
              </a:extLst>
            </p:cNvPr>
            <p:cNvGrpSpPr/>
            <p:nvPr/>
          </p:nvGrpSpPr>
          <p:grpSpPr>
            <a:xfrm>
              <a:off x="7266710" y="3402533"/>
              <a:ext cx="396000" cy="396000"/>
              <a:chOff x="991195" y="3036215"/>
              <a:chExt cx="349242" cy="349242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73D2192-0E79-4FDA-A5FE-30C801CCE9E4}"/>
                  </a:ext>
                </a:extLst>
              </p:cNvPr>
              <p:cNvSpPr/>
              <p:nvPr/>
            </p:nvSpPr>
            <p:spPr>
              <a:xfrm>
                <a:off x="991195" y="3036215"/>
                <a:ext cx="349242" cy="349242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chemeClr val="tx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3" name="Graphic 82">
                <a:extLst>
                  <a:ext uri="{FF2B5EF4-FFF2-40B4-BE49-F238E27FC236}">
                    <a16:creationId xmlns:a16="http://schemas.microsoft.com/office/drawing/2014/main" id="{9A860670-5BDC-49E0-996F-C4A1AB5BFCC7}"/>
                  </a:ext>
                </a:extLst>
              </p:cNvPr>
              <p:cNvSpPr/>
              <p:nvPr/>
            </p:nvSpPr>
            <p:spPr>
              <a:xfrm>
                <a:off x="1037987" y="3126401"/>
                <a:ext cx="246311" cy="179997"/>
              </a:xfrm>
              <a:custGeom>
                <a:avLst/>
                <a:gdLst>
                  <a:gd name="connsiteX0" fmla="*/ 106293 w 246311"/>
                  <a:gd name="connsiteY0" fmla="*/ 178315 h 179996"/>
                  <a:gd name="connsiteX1" fmla="*/ 106293 w 246311"/>
                  <a:gd name="connsiteY1" fmla="*/ 178315 h 179996"/>
                  <a:gd name="connsiteX2" fmla="*/ 106293 w 246311"/>
                  <a:gd name="connsiteY2" fmla="*/ 178315 h 179996"/>
                  <a:gd name="connsiteX3" fmla="*/ 243090 w 246311"/>
                  <a:gd name="connsiteY3" fmla="*/ 42749 h 179996"/>
                  <a:gd name="connsiteX4" fmla="*/ 243090 w 246311"/>
                  <a:gd name="connsiteY4" fmla="*/ 7318 h 179996"/>
                  <a:gd name="connsiteX5" fmla="*/ 207281 w 246311"/>
                  <a:gd name="connsiteY5" fmla="*/ 7318 h 179996"/>
                  <a:gd name="connsiteX6" fmla="*/ 88388 w 246311"/>
                  <a:gd name="connsiteY6" fmla="*/ 125074 h 179996"/>
                  <a:gd name="connsiteX7" fmla="*/ 43199 w 246311"/>
                  <a:gd name="connsiteY7" fmla="*/ 80928 h 179996"/>
                  <a:gd name="connsiteX8" fmla="*/ 7389 w 246311"/>
                  <a:gd name="connsiteY8" fmla="*/ 80928 h 179996"/>
                  <a:gd name="connsiteX9" fmla="*/ 7389 w 246311"/>
                  <a:gd name="connsiteY9" fmla="*/ 116359 h 179996"/>
                  <a:gd name="connsiteX10" fmla="*/ 70483 w 246311"/>
                  <a:gd name="connsiteY10" fmla="*/ 178315 h 179996"/>
                  <a:gd name="connsiteX11" fmla="*/ 70483 w 246311"/>
                  <a:gd name="connsiteY11" fmla="*/ 178315 h 179996"/>
                  <a:gd name="connsiteX12" fmla="*/ 70483 w 246311"/>
                  <a:gd name="connsiteY12" fmla="*/ 178315 h 179996"/>
                  <a:gd name="connsiteX13" fmla="*/ 106293 w 246311"/>
                  <a:gd name="connsiteY13" fmla="*/ 178315 h 179996"/>
                  <a:gd name="connsiteX14" fmla="*/ 106293 w 246311"/>
                  <a:gd name="connsiteY14" fmla="*/ 178315 h 179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6311" h="179996">
                    <a:moveTo>
                      <a:pt x="106293" y="178315"/>
                    </a:moveTo>
                    <a:lnTo>
                      <a:pt x="106293" y="178315"/>
                    </a:lnTo>
                    <a:lnTo>
                      <a:pt x="106293" y="178315"/>
                    </a:lnTo>
                    <a:lnTo>
                      <a:pt x="243090" y="42749"/>
                    </a:lnTo>
                    <a:cubicBezTo>
                      <a:pt x="252943" y="32992"/>
                      <a:pt x="252943" y="17076"/>
                      <a:pt x="243090" y="7318"/>
                    </a:cubicBezTo>
                    <a:cubicBezTo>
                      <a:pt x="233238" y="-2439"/>
                      <a:pt x="217133" y="-2439"/>
                      <a:pt x="207281" y="7318"/>
                    </a:cubicBezTo>
                    <a:lnTo>
                      <a:pt x="88388" y="125074"/>
                    </a:lnTo>
                    <a:lnTo>
                      <a:pt x="43199" y="80928"/>
                    </a:lnTo>
                    <a:cubicBezTo>
                      <a:pt x="33347" y="71170"/>
                      <a:pt x="17242" y="71170"/>
                      <a:pt x="7389" y="80928"/>
                    </a:cubicBezTo>
                    <a:cubicBezTo>
                      <a:pt x="-2463" y="90685"/>
                      <a:pt x="-2463" y="106601"/>
                      <a:pt x="7389" y="116359"/>
                    </a:cubicBezTo>
                    <a:lnTo>
                      <a:pt x="70483" y="178315"/>
                    </a:lnTo>
                    <a:lnTo>
                      <a:pt x="70483" y="178315"/>
                    </a:lnTo>
                    <a:lnTo>
                      <a:pt x="70483" y="178315"/>
                    </a:lnTo>
                    <a:cubicBezTo>
                      <a:pt x="80335" y="187978"/>
                      <a:pt x="96440" y="187978"/>
                      <a:pt x="106293" y="178315"/>
                    </a:cubicBezTo>
                    <a:lnTo>
                      <a:pt x="106293" y="178315"/>
                    </a:lnTo>
                    <a:close/>
                  </a:path>
                </a:pathLst>
              </a:custGeom>
              <a:noFill/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C090A96-AABC-4CEA-B4EC-FC0C9923F5A2}"/>
                </a:ext>
              </a:extLst>
            </p:cNvPr>
            <p:cNvSpPr txBox="1"/>
            <p:nvPr/>
          </p:nvSpPr>
          <p:spPr>
            <a:xfrm>
              <a:off x="7723909" y="4655851"/>
              <a:ext cx="4068000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Improved understanding of guidelines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F7C8DFE-E6B2-4412-BE92-82978DABD3BF}"/>
                </a:ext>
              </a:extLst>
            </p:cNvPr>
            <p:cNvGrpSpPr/>
            <p:nvPr/>
          </p:nvGrpSpPr>
          <p:grpSpPr>
            <a:xfrm>
              <a:off x="7266710" y="4642517"/>
              <a:ext cx="396000" cy="396000"/>
              <a:chOff x="991195" y="3036215"/>
              <a:chExt cx="349242" cy="349242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10FF12E-E7F6-45F1-A1A0-9A6B9CA77CE0}"/>
                  </a:ext>
                </a:extLst>
              </p:cNvPr>
              <p:cNvSpPr/>
              <p:nvPr/>
            </p:nvSpPr>
            <p:spPr>
              <a:xfrm>
                <a:off x="991195" y="3036215"/>
                <a:ext cx="349242" cy="349242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chemeClr val="tx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9" name="Graphic 82">
                <a:extLst>
                  <a:ext uri="{FF2B5EF4-FFF2-40B4-BE49-F238E27FC236}">
                    <a16:creationId xmlns:a16="http://schemas.microsoft.com/office/drawing/2014/main" id="{F1184E74-4360-4509-8C50-9BB92B4A85D5}"/>
                  </a:ext>
                </a:extLst>
              </p:cNvPr>
              <p:cNvSpPr/>
              <p:nvPr/>
            </p:nvSpPr>
            <p:spPr>
              <a:xfrm>
                <a:off x="1037987" y="3126401"/>
                <a:ext cx="246311" cy="179997"/>
              </a:xfrm>
              <a:custGeom>
                <a:avLst/>
                <a:gdLst>
                  <a:gd name="connsiteX0" fmla="*/ 106293 w 246311"/>
                  <a:gd name="connsiteY0" fmla="*/ 178315 h 179996"/>
                  <a:gd name="connsiteX1" fmla="*/ 106293 w 246311"/>
                  <a:gd name="connsiteY1" fmla="*/ 178315 h 179996"/>
                  <a:gd name="connsiteX2" fmla="*/ 106293 w 246311"/>
                  <a:gd name="connsiteY2" fmla="*/ 178315 h 179996"/>
                  <a:gd name="connsiteX3" fmla="*/ 243090 w 246311"/>
                  <a:gd name="connsiteY3" fmla="*/ 42749 h 179996"/>
                  <a:gd name="connsiteX4" fmla="*/ 243090 w 246311"/>
                  <a:gd name="connsiteY4" fmla="*/ 7318 h 179996"/>
                  <a:gd name="connsiteX5" fmla="*/ 207281 w 246311"/>
                  <a:gd name="connsiteY5" fmla="*/ 7318 h 179996"/>
                  <a:gd name="connsiteX6" fmla="*/ 88388 w 246311"/>
                  <a:gd name="connsiteY6" fmla="*/ 125074 h 179996"/>
                  <a:gd name="connsiteX7" fmla="*/ 43199 w 246311"/>
                  <a:gd name="connsiteY7" fmla="*/ 80928 h 179996"/>
                  <a:gd name="connsiteX8" fmla="*/ 7389 w 246311"/>
                  <a:gd name="connsiteY8" fmla="*/ 80928 h 179996"/>
                  <a:gd name="connsiteX9" fmla="*/ 7389 w 246311"/>
                  <a:gd name="connsiteY9" fmla="*/ 116359 h 179996"/>
                  <a:gd name="connsiteX10" fmla="*/ 70483 w 246311"/>
                  <a:gd name="connsiteY10" fmla="*/ 178315 h 179996"/>
                  <a:gd name="connsiteX11" fmla="*/ 70483 w 246311"/>
                  <a:gd name="connsiteY11" fmla="*/ 178315 h 179996"/>
                  <a:gd name="connsiteX12" fmla="*/ 70483 w 246311"/>
                  <a:gd name="connsiteY12" fmla="*/ 178315 h 179996"/>
                  <a:gd name="connsiteX13" fmla="*/ 106293 w 246311"/>
                  <a:gd name="connsiteY13" fmla="*/ 178315 h 179996"/>
                  <a:gd name="connsiteX14" fmla="*/ 106293 w 246311"/>
                  <a:gd name="connsiteY14" fmla="*/ 178315 h 179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6311" h="179996">
                    <a:moveTo>
                      <a:pt x="106293" y="178315"/>
                    </a:moveTo>
                    <a:lnTo>
                      <a:pt x="106293" y="178315"/>
                    </a:lnTo>
                    <a:lnTo>
                      <a:pt x="106293" y="178315"/>
                    </a:lnTo>
                    <a:lnTo>
                      <a:pt x="243090" y="42749"/>
                    </a:lnTo>
                    <a:cubicBezTo>
                      <a:pt x="252943" y="32992"/>
                      <a:pt x="252943" y="17076"/>
                      <a:pt x="243090" y="7318"/>
                    </a:cubicBezTo>
                    <a:cubicBezTo>
                      <a:pt x="233238" y="-2439"/>
                      <a:pt x="217133" y="-2439"/>
                      <a:pt x="207281" y="7318"/>
                    </a:cubicBezTo>
                    <a:lnTo>
                      <a:pt x="88388" y="125074"/>
                    </a:lnTo>
                    <a:lnTo>
                      <a:pt x="43199" y="80928"/>
                    </a:lnTo>
                    <a:cubicBezTo>
                      <a:pt x="33347" y="71170"/>
                      <a:pt x="17242" y="71170"/>
                      <a:pt x="7389" y="80928"/>
                    </a:cubicBezTo>
                    <a:cubicBezTo>
                      <a:pt x="-2463" y="90685"/>
                      <a:pt x="-2463" y="106601"/>
                      <a:pt x="7389" y="116359"/>
                    </a:cubicBezTo>
                    <a:lnTo>
                      <a:pt x="70483" y="178315"/>
                    </a:lnTo>
                    <a:lnTo>
                      <a:pt x="70483" y="178315"/>
                    </a:lnTo>
                    <a:lnTo>
                      <a:pt x="70483" y="178315"/>
                    </a:lnTo>
                    <a:cubicBezTo>
                      <a:pt x="80335" y="187978"/>
                      <a:pt x="96440" y="187978"/>
                      <a:pt x="106293" y="178315"/>
                    </a:cubicBezTo>
                    <a:lnTo>
                      <a:pt x="106293" y="178315"/>
                    </a:lnTo>
                    <a:close/>
                  </a:path>
                </a:pathLst>
              </a:custGeom>
              <a:noFill/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50553C2-4207-49B2-89E8-304AA787353A}"/>
                </a:ext>
              </a:extLst>
            </p:cNvPr>
            <p:cNvSpPr txBox="1"/>
            <p:nvPr/>
          </p:nvSpPr>
          <p:spPr>
            <a:xfrm>
              <a:off x="7723910" y="4035859"/>
              <a:ext cx="2992581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Effective education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DE4F062-DB5F-4D0C-9DAA-76D97CFE8980}"/>
                </a:ext>
              </a:extLst>
            </p:cNvPr>
            <p:cNvGrpSpPr/>
            <p:nvPr/>
          </p:nvGrpSpPr>
          <p:grpSpPr>
            <a:xfrm>
              <a:off x="7266710" y="4022525"/>
              <a:ext cx="396000" cy="396000"/>
              <a:chOff x="991195" y="3036215"/>
              <a:chExt cx="349242" cy="349242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A55CBB8F-C457-486A-A23F-A87ADA1AAA5A}"/>
                  </a:ext>
                </a:extLst>
              </p:cNvPr>
              <p:cNvSpPr/>
              <p:nvPr/>
            </p:nvSpPr>
            <p:spPr>
              <a:xfrm>
                <a:off x="991195" y="3036215"/>
                <a:ext cx="349242" cy="349242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chemeClr val="tx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4" name="Graphic 82">
                <a:extLst>
                  <a:ext uri="{FF2B5EF4-FFF2-40B4-BE49-F238E27FC236}">
                    <a16:creationId xmlns:a16="http://schemas.microsoft.com/office/drawing/2014/main" id="{9D22501C-6090-4BD8-A44D-1C5D1BC572D1}"/>
                  </a:ext>
                </a:extLst>
              </p:cNvPr>
              <p:cNvSpPr/>
              <p:nvPr/>
            </p:nvSpPr>
            <p:spPr>
              <a:xfrm>
                <a:off x="1037987" y="3126401"/>
                <a:ext cx="246311" cy="179997"/>
              </a:xfrm>
              <a:custGeom>
                <a:avLst/>
                <a:gdLst>
                  <a:gd name="connsiteX0" fmla="*/ 106293 w 246311"/>
                  <a:gd name="connsiteY0" fmla="*/ 178315 h 179996"/>
                  <a:gd name="connsiteX1" fmla="*/ 106293 w 246311"/>
                  <a:gd name="connsiteY1" fmla="*/ 178315 h 179996"/>
                  <a:gd name="connsiteX2" fmla="*/ 106293 w 246311"/>
                  <a:gd name="connsiteY2" fmla="*/ 178315 h 179996"/>
                  <a:gd name="connsiteX3" fmla="*/ 243090 w 246311"/>
                  <a:gd name="connsiteY3" fmla="*/ 42749 h 179996"/>
                  <a:gd name="connsiteX4" fmla="*/ 243090 w 246311"/>
                  <a:gd name="connsiteY4" fmla="*/ 7318 h 179996"/>
                  <a:gd name="connsiteX5" fmla="*/ 207281 w 246311"/>
                  <a:gd name="connsiteY5" fmla="*/ 7318 h 179996"/>
                  <a:gd name="connsiteX6" fmla="*/ 88388 w 246311"/>
                  <a:gd name="connsiteY6" fmla="*/ 125074 h 179996"/>
                  <a:gd name="connsiteX7" fmla="*/ 43199 w 246311"/>
                  <a:gd name="connsiteY7" fmla="*/ 80928 h 179996"/>
                  <a:gd name="connsiteX8" fmla="*/ 7389 w 246311"/>
                  <a:gd name="connsiteY8" fmla="*/ 80928 h 179996"/>
                  <a:gd name="connsiteX9" fmla="*/ 7389 w 246311"/>
                  <a:gd name="connsiteY9" fmla="*/ 116359 h 179996"/>
                  <a:gd name="connsiteX10" fmla="*/ 70483 w 246311"/>
                  <a:gd name="connsiteY10" fmla="*/ 178315 h 179996"/>
                  <a:gd name="connsiteX11" fmla="*/ 70483 w 246311"/>
                  <a:gd name="connsiteY11" fmla="*/ 178315 h 179996"/>
                  <a:gd name="connsiteX12" fmla="*/ 70483 w 246311"/>
                  <a:gd name="connsiteY12" fmla="*/ 178315 h 179996"/>
                  <a:gd name="connsiteX13" fmla="*/ 106293 w 246311"/>
                  <a:gd name="connsiteY13" fmla="*/ 178315 h 179996"/>
                  <a:gd name="connsiteX14" fmla="*/ 106293 w 246311"/>
                  <a:gd name="connsiteY14" fmla="*/ 178315 h 179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6311" h="179996">
                    <a:moveTo>
                      <a:pt x="106293" y="178315"/>
                    </a:moveTo>
                    <a:lnTo>
                      <a:pt x="106293" y="178315"/>
                    </a:lnTo>
                    <a:lnTo>
                      <a:pt x="106293" y="178315"/>
                    </a:lnTo>
                    <a:lnTo>
                      <a:pt x="243090" y="42749"/>
                    </a:lnTo>
                    <a:cubicBezTo>
                      <a:pt x="252943" y="32992"/>
                      <a:pt x="252943" y="17076"/>
                      <a:pt x="243090" y="7318"/>
                    </a:cubicBezTo>
                    <a:cubicBezTo>
                      <a:pt x="233238" y="-2439"/>
                      <a:pt x="217133" y="-2439"/>
                      <a:pt x="207281" y="7318"/>
                    </a:cubicBezTo>
                    <a:lnTo>
                      <a:pt x="88388" y="125074"/>
                    </a:lnTo>
                    <a:lnTo>
                      <a:pt x="43199" y="80928"/>
                    </a:lnTo>
                    <a:cubicBezTo>
                      <a:pt x="33347" y="71170"/>
                      <a:pt x="17242" y="71170"/>
                      <a:pt x="7389" y="80928"/>
                    </a:cubicBezTo>
                    <a:cubicBezTo>
                      <a:pt x="-2463" y="90685"/>
                      <a:pt x="-2463" y="106601"/>
                      <a:pt x="7389" y="116359"/>
                    </a:cubicBezTo>
                    <a:lnTo>
                      <a:pt x="70483" y="178315"/>
                    </a:lnTo>
                    <a:lnTo>
                      <a:pt x="70483" y="178315"/>
                    </a:lnTo>
                    <a:lnTo>
                      <a:pt x="70483" y="178315"/>
                    </a:lnTo>
                    <a:cubicBezTo>
                      <a:pt x="80335" y="187978"/>
                      <a:pt x="96440" y="187978"/>
                      <a:pt x="106293" y="178315"/>
                    </a:cubicBezTo>
                    <a:lnTo>
                      <a:pt x="106293" y="178315"/>
                    </a:lnTo>
                    <a:close/>
                  </a:path>
                </a:pathLst>
              </a:custGeom>
              <a:noFill/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01B80D1-D755-4A0C-80A1-50049B59C55D}"/>
                </a:ext>
              </a:extLst>
            </p:cNvPr>
            <p:cNvSpPr txBox="1"/>
            <p:nvPr/>
          </p:nvSpPr>
          <p:spPr>
            <a:xfrm>
              <a:off x="7723909" y="5275843"/>
              <a:ext cx="4032000" cy="369332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Enhanced confidence in patient care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759A3093-0705-4583-9060-476EBCD57CA4}"/>
                </a:ext>
              </a:extLst>
            </p:cNvPr>
            <p:cNvGrpSpPr/>
            <p:nvPr/>
          </p:nvGrpSpPr>
          <p:grpSpPr>
            <a:xfrm>
              <a:off x="7266710" y="5262509"/>
              <a:ext cx="396000" cy="396000"/>
              <a:chOff x="991195" y="3036215"/>
              <a:chExt cx="349242" cy="349242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76C66316-3ABF-4500-8DBB-E1DDC949BD52}"/>
                  </a:ext>
                </a:extLst>
              </p:cNvPr>
              <p:cNvSpPr/>
              <p:nvPr/>
            </p:nvSpPr>
            <p:spPr>
              <a:xfrm>
                <a:off x="991195" y="3036215"/>
                <a:ext cx="349242" cy="349242"/>
              </a:xfrm>
              <a:prstGeom prst="ellips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chemeClr val="tx2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62" name="Graphic 82">
                <a:extLst>
                  <a:ext uri="{FF2B5EF4-FFF2-40B4-BE49-F238E27FC236}">
                    <a16:creationId xmlns:a16="http://schemas.microsoft.com/office/drawing/2014/main" id="{F02A26DF-5612-48D6-8460-7C50D77DE548}"/>
                  </a:ext>
                </a:extLst>
              </p:cNvPr>
              <p:cNvSpPr/>
              <p:nvPr/>
            </p:nvSpPr>
            <p:spPr>
              <a:xfrm>
                <a:off x="1037987" y="3126401"/>
                <a:ext cx="246311" cy="179997"/>
              </a:xfrm>
              <a:custGeom>
                <a:avLst/>
                <a:gdLst>
                  <a:gd name="connsiteX0" fmla="*/ 106293 w 246311"/>
                  <a:gd name="connsiteY0" fmla="*/ 178315 h 179996"/>
                  <a:gd name="connsiteX1" fmla="*/ 106293 w 246311"/>
                  <a:gd name="connsiteY1" fmla="*/ 178315 h 179996"/>
                  <a:gd name="connsiteX2" fmla="*/ 106293 w 246311"/>
                  <a:gd name="connsiteY2" fmla="*/ 178315 h 179996"/>
                  <a:gd name="connsiteX3" fmla="*/ 243090 w 246311"/>
                  <a:gd name="connsiteY3" fmla="*/ 42749 h 179996"/>
                  <a:gd name="connsiteX4" fmla="*/ 243090 w 246311"/>
                  <a:gd name="connsiteY4" fmla="*/ 7318 h 179996"/>
                  <a:gd name="connsiteX5" fmla="*/ 207281 w 246311"/>
                  <a:gd name="connsiteY5" fmla="*/ 7318 h 179996"/>
                  <a:gd name="connsiteX6" fmla="*/ 88388 w 246311"/>
                  <a:gd name="connsiteY6" fmla="*/ 125074 h 179996"/>
                  <a:gd name="connsiteX7" fmla="*/ 43199 w 246311"/>
                  <a:gd name="connsiteY7" fmla="*/ 80928 h 179996"/>
                  <a:gd name="connsiteX8" fmla="*/ 7389 w 246311"/>
                  <a:gd name="connsiteY8" fmla="*/ 80928 h 179996"/>
                  <a:gd name="connsiteX9" fmla="*/ 7389 w 246311"/>
                  <a:gd name="connsiteY9" fmla="*/ 116359 h 179996"/>
                  <a:gd name="connsiteX10" fmla="*/ 70483 w 246311"/>
                  <a:gd name="connsiteY10" fmla="*/ 178315 h 179996"/>
                  <a:gd name="connsiteX11" fmla="*/ 70483 w 246311"/>
                  <a:gd name="connsiteY11" fmla="*/ 178315 h 179996"/>
                  <a:gd name="connsiteX12" fmla="*/ 70483 w 246311"/>
                  <a:gd name="connsiteY12" fmla="*/ 178315 h 179996"/>
                  <a:gd name="connsiteX13" fmla="*/ 106293 w 246311"/>
                  <a:gd name="connsiteY13" fmla="*/ 178315 h 179996"/>
                  <a:gd name="connsiteX14" fmla="*/ 106293 w 246311"/>
                  <a:gd name="connsiteY14" fmla="*/ 178315 h 179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6311" h="179996">
                    <a:moveTo>
                      <a:pt x="106293" y="178315"/>
                    </a:moveTo>
                    <a:lnTo>
                      <a:pt x="106293" y="178315"/>
                    </a:lnTo>
                    <a:lnTo>
                      <a:pt x="106293" y="178315"/>
                    </a:lnTo>
                    <a:lnTo>
                      <a:pt x="243090" y="42749"/>
                    </a:lnTo>
                    <a:cubicBezTo>
                      <a:pt x="252943" y="32992"/>
                      <a:pt x="252943" y="17076"/>
                      <a:pt x="243090" y="7318"/>
                    </a:cubicBezTo>
                    <a:cubicBezTo>
                      <a:pt x="233238" y="-2439"/>
                      <a:pt x="217133" y="-2439"/>
                      <a:pt x="207281" y="7318"/>
                    </a:cubicBezTo>
                    <a:lnTo>
                      <a:pt x="88388" y="125074"/>
                    </a:lnTo>
                    <a:lnTo>
                      <a:pt x="43199" y="80928"/>
                    </a:lnTo>
                    <a:cubicBezTo>
                      <a:pt x="33347" y="71170"/>
                      <a:pt x="17242" y="71170"/>
                      <a:pt x="7389" y="80928"/>
                    </a:cubicBezTo>
                    <a:cubicBezTo>
                      <a:pt x="-2463" y="90685"/>
                      <a:pt x="-2463" y="106601"/>
                      <a:pt x="7389" y="116359"/>
                    </a:cubicBezTo>
                    <a:lnTo>
                      <a:pt x="70483" y="178315"/>
                    </a:lnTo>
                    <a:lnTo>
                      <a:pt x="70483" y="178315"/>
                    </a:lnTo>
                    <a:lnTo>
                      <a:pt x="70483" y="178315"/>
                    </a:lnTo>
                    <a:cubicBezTo>
                      <a:pt x="80335" y="187978"/>
                      <a:pt x="96440" y="187978"/>
                      <a:pt x="106293" y="178315"/>
                    </a:cubicBezTo>
                    <a:lnTo>
                      <a:pt x="106293" y="178315"/>
                    </a:lnTo>
                    <a:close/>
                  </a:path>
                </a:pathLst>
              </a:custGeom>
              <a:noFill/>
              <a:ln w="19050" cap="flat">
                <a:solidFill>
                  <a:schemeClr val="tx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1395633-FF7E-41A0-A7F1-B6E973AE46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66709" y="3290537"/>
              <a:ext cx="4392000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6D36072-0B18-4295-827B-8515D069669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66709" y="5770501"/>
              <a:ext cx="4392000" cy="0"/>
            </a:xfrm>
            <a:prstGeom prst="line">
              <a:avLst/>
            </a:prstGeom>
            <a:ln w="19050" cap="rnd">
              <a:solidFill>
                <a:schemeClr val="accent1"/>
              </a:solidFill>
              <a:round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0013241-89A6-43EC-9449-C5D7D39D2D60}"/>
                </a:ext>
              </a:extLst>
            </p:cNvPr>
            <p:cNvCxnSpPr>
              <a:cxnSpLocks/>
            </p:cNvCxnSpPr>
            <p:nvPr/>
          </p:nvCxnSpPr>
          <p:spPr>
            <a:xfrm>
              <a:off x="7266709" y="3910529"/>
              <a:ext cx="4392000" cy="0"/>
            </a:xfrm>
            <a:prstGeom prst="line">
              <a:avLst/>
            </a:prstGeom>
            <a:ln w="6350" cap="rnd">
              <a:solidFill>
                <a:schemeClr val="accent2">
                  <a:lumMod val="60000"/>
                  <a:lumOff val="40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CF4C7A5-1A9A-4758-9665-CC618DCA0D62}"/>
                </a:ext>
              </a:extLst>
            </p:cNvPr>
            <p:cNvCxnSpPr>
              <a:cxnSpLocks/>
            </p:cNvCxnSpPr>
            <p:nvPr/>
          </p:nvCxnSpPr>
          <p:spPr>
            <a:xfrm>
              <a:off x="7266709" y="4530521"/>
              <a:ext cx="4392000" cy="0"/>
            </a:xfrm>
            <a:prstGeom prst="line">
              <a:avLst/>
            </a:prstGeom>
            <a:ln w="6350" cap="rnd">
              <a:solidFill>
                <a:schemeClr val="accent2">
                  <a:lumMod val="60000"/>
                  <a:lumOff val="40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506B118A-8362-4DD3-A5D2-7D7BDC8A9251}"/>
                </a:ext>
              </a:extLst>
            </p:cNvPr>
            <p:cNvCxnSpPr>
              <a:cxnSpLocks/>
            </p:cNvCxnSpPr>
            <p:nvPr/>
          </p:nvCxnSpPr>
          <p:spPr>
            <a:xfrm>
              <a:off x="7266709" y="5150513"/>
              <a:ext cx="4392000" cy="0"/>
            </a:xfrm>
            <a:prstGeom prst="line">
              <a:avLst/>
            </a:prstGeom>
            <a:ln w="6350" cap="rnd">
              <a:solidFill>
                <a:schemeClr val="accent2">
                  <a:lumMod val="60000"/>
                  <a:lumOff val="40000"/>
                </a:schemeClr>
              </a:solidFill>
              <a:prstDash val="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9579ED0C-1B28-613D-63F5-79F717436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323" cy="720000"/>
          </a:xfrm>
        </p:spPr>
        <p:txBody>
          <a:bodyPr/>
          <a:lstStyle/>
          <a:p>
            <a:r>
              <a:rPr lang="en-GB" err="1"/>
              <a:t>ReferID</a:t>
            </a:r>
            <a:r>
              <a:rPr lang="en-GB"/>
              <a:t> can facilitate education of HCPs to improve severe asthma care</a:t>
            </a:r>
          </a:p>
        </p:txBody>
      </p:sp>
    </p:spTree>
    <p:extLst>
      <p:ext uri="{BB962C8B-B14F-4D97-AF65-F5344CB8AC3E}">
        <p14:creationId xmlns:p14="http://schemas.microsoft.com/office/powerpoint/2010/main" val="373003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4897AC-0392-428A-9B7D-64403A4FDE9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46933" y="243418"/>
            <a:ext cx="6604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7BC55-1510-42AE-AB97-DB4D4BA64966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1919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1919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DBFBB6-03C8-4DCA-BDE8-D77B0DEDB7C4}"/>
              </a:ext>
            </a:extLst>
          </p:cNvPr>
          <p:cNvGrpSpPr/>
          <p:nvPr/>
        </p:nvGrpSpPr>
        <p:grpSpPr>
          <a:xfrm>
            <a:off x="443418" y="3359727"/>
            <a:ext cx="2618736" cy="723974"/>
            <a:chOff x="442915" y="1344672"/>
            <a:chExt cx="2237744" cy="618647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FCB666B-4AA0-4FC0-B269-A0CBFAB42862}"/>
                </a:ext>
              </a:extLst>
            </p:cNvPr>
            <p:cNvSpPr/>
            <p:nvPr/>
          </p:nvSpPr>
          <p:spPr>
            <a:xfrm>
              <a:off x="442915" y="1344672"/>
              <a:ext cx="2237744" cy="618647"/>
            </a:xfrm>
            <a:prstGeom prst="roundRect">
              <a:avLst>
                <a:gd name="adj" fmla="val 50000"/>
              </a:avLst>
            </a:prstGeom>
            <a:solidFill>
              <a:srgbClr val="00856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79EA018-202B-444B-ABC1-29EE12DE39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085" t="27099" r="18473" b="64148"/>
            <a:stretch/>
          </p:blipFill>
          <p:spPr>
            <a:xfrm>
              <a:off x="585069" y="1379257"/>
              <a:ext cx="1953436" cy="531448"/>
            </a:xfrm>
            <a:prstGeom prst="roundRect">
              <a:avLst>
                <a:gd name="adj" fmla="val 36497"/>
              </a:avLst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4FB2F9F-1675-4799-83DC-3C9F48B1FD9D}"/>
              </a:ext>
            </a:extLst>
          </p:cNvPr>
          <p:cNvGrpSpPr/>
          <p:nvPr/>
        </p:nvGrpSpPr>
        <p:grpSpPr>
          <a:xfrm>
            <a:off x="3422601" y="1967107"/>
            <a:ext cx="8332981" cy="684744"/>
            <a:chOff x="3422601" y="2211514"/>
            <a:chExt cx="8332981" cy="684744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6D2294FD-1F49-4E24-B1D6-7FC680648B2F}"/>
                </a:ext>
              </a:extLst>
            </p:cNvPr>
            <p:cNvSpPr/>
            <p:nvPr/>
          </p:nvSpPr>
          <p:spPr>
            <a:xfrm>
              <a:off x="3818361" y="2211514"/>
              <a:ext cx="7937221" cy="684744"/>
            </a:xfrm>
            <a:prstGeom prst="roundRect">
              <a:avLst/>
            </a:prstGeom>
            <a:solidFill>
              <a:schemeClr val="tx2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108000" tIns="72000" rIns="0" bIns="72000" rtlCol="0" anchor="ctr"/>
            <a:lstStyle/>
            <a:p>
              <a:pPr lvl="0" defTabSz="609585">
                <a:defRPr/>
              </a:pPr>
              <a:r>
                <a:rPr lang="en-GB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Many patients inappropriately use SABA and OCS and experience poor </a:t>
              </a:r>
              <a:br>
                <a:rPr lang="en-GB" kern="0" dirty="0">
                  <a:solidFill>
                    <a:prstClr val="white"/>
                  </a:solidFill>
                  <a:cs typeface="Arial" panose="020B0604020202020204" pitchFamily="34" charset="0"/>
                </a:rPr>
              </a:br>
              <a:r>
                <a:rPr lang="en-GB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asthma outcomes</a:t>
              </a:r>
              <a:r>
                <a:rPr lang="en-GB" kern="0" baseline="30000" dirty="0">
                  <a:solidFill>
                    <a:prstClr val="white"/>
                  </a:solidFill>
                  <a:cs typeface="Arial" panose="020B0604020202020204" pitchFamily="34" charset="0"/>
                </a:rPr>
                <a:t>1–3</a:t>
              </a:r>
              <a:endParaRPr kumimoji="0" lang="en-GB" b="0" i="0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17" name="Graphic 4">
              <a:extLst>
                <a:ext uri="{FF2B5EF4-FFF2-40B4-BE49-F238E27FC236}">
                  <a16:creationId xmlns:a16="http://schemas.microsoft.com/office/drawing/2014/main" id="{AA071112-446E-4869-811E-CA644C4D464F}"/>
                </a:ext>
              </a:extLst>
            </p:cNvPr>
            <p:cNvSpPr/>
            <p:nvPr/>
          </p:nvSpPr>
          <p:spPr>
            <a:xfrm>
              <a:off x="3422601" y="2337142"/>
              <a:ext cx="248854" cy="433488"/>
            </a:xfrm>
            <a:custGeom>
              <a:avLst/>
              <a:gdLst>
                <a:gd name="connsiteX0" fmla="*/ 204353 w 209549"/>
                <a:gd name="connsiteY0" fmla="*/ 163727 h 365021"/>
                <a:gd name="connsiteX1" fmla="*/ 204353 w 209549"/>
                <a:gd name="connsiteY1" fmla="*/ 163727 h 365021"/>
                <a:gd name="connsiteX2" fmla="*/ 204353 w 209549"/>
                <a:gd name="connsiteY2" fmla="*/ 163727 h 365021"/>
                <a:gd name="connsiteX3" fmla="*/ 49016 w 209549"/>
                <a:gd name="connsiteY3" fmla="*/ 8390 h 365021"/>
                <a:gd name="connsiteX4" fmla="*/ 8390 w 209549"/>
                <a:gd name="connsiteY4" fmla="*/ 8390 h 365021"/>
                <a:gd name="connsiteX5" fmla="*/ 8390 w 209549"/>
                <a:gd name="connsiteY5" fmla="*/ 49016 h 365021"/>
                <a:gd name="connsiteX6" fmla="*/ 143415 w 209549"/>
                <a:gd name="connsiteY6" fmla="*/ 184040 h 365021"/>
                <a:gd name="connsiteX7" fmla="*/ 8390 w 209549"/>
                <a:gd name="connsiteY7" fmla="*/ 319030 h 365021"/>
                <a:gd name="connsiteX8" fmla="*/ 8390 w 209549"/>
                <a:gd name="connsiteY8" fmla="*/ 359656 h 365021"/>
                <a:gd name="connsiteX9" fmla="*/ 49016 w 209549"/>
                <a:gd name="connsiteY9" fmla="*/ 359656 h 365021"/>
                <a:gd name="connsiteX10" fmla="*/ 204353 w 209549"/>
                <a:gd name="connsiteY10" fmla="*/ 204319 h 365021"/>
                <a:gd name="connsiteX11" fmla="*/ 204353 w 209549"/>
                <a:gd name="connsiteY11" fmla="*/ 204319 h 365021"/>
                <a:gd name="connsiteX12" fmla="*/ 204353 w 209549"/>
                <a:gd name="connsiteY12" fmla="*/ 204319 h 365021"/>
                <a:gd name="connsiteX13" fmla="*/ 204353 w 209549"/>
                <a:gd name="connsiteY13" fmla="*/ 163727 h 36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49" h="365021">
                  <a:moveTo>
                    <a:pt x="204353" y="163727"/>
                  </a:moveTo>
                  <a:lnTo>
                    <a:pt x="204353" y="163727"/>
                  </a:lnTo>
                  <a:cubicBezTo>
                    <a:pt x="204353" y="163727"/>
                    <a:pt x="204353" y="163727"/>
                    <a:pt x="204353" y="163727"/>
                  </a:cubicBezTo>
                  <a:lnTo>
                    <a:pt x="49016" y="8390"/>
                  </a:lnTo>
                  <a:cubicBezTo>
                    <a:pt x="37829" y="-2797"/>
                    <a:pt x="19544" y="-2797"/>
                    <a:pt x="8390" y="8390"/>
                  </a:cubicBezTo>
                  <a:cubicBezTo>
                    <a:pt x="-2763" y="19578"/>
                    <a:pt x="-2797" y="37863"/>
                    <a:pt x="8390" y="49016"/>
                  </a:cubicBezTo>
                  <a:lnTo>
                    <a:pt x="143415" y="184040"/>
                  </a:lnTo>
                  <a:lnTo>
                    <a:pt x="8390" y="319030"/>
                  </a:lnTo>
                  <a:cubicBezTo>
                    <a:pt x="-2797" y="330218"/>
                    <a:pt x="-2797" y="348502"/>
                    <a:pt x="8390" y="359656"/>
                  </a:cubicBezTo>
                  <a:cubicBezTo>
                    <a:pt x="19578" y="370809"/>
                    <a:pt x="37863" y="370843"/>
                    <a:pt x="49016" y="359656"/>
                  </a:cubicBezTo>
                  <a:lnTo>
                    <a:pt x="204353" y="204319"/>
                  </a:lnTo>
                  <a:cubicBezTo>
                    <a:pt x="204353" y="204319"/>
                    <a:pt x="204353" y="204319"/>
                    <a:pt x="204353" y="204319"/>
                  </a:cubicBezTo>
                  <a:lnTo>
                    <a:pt x="204353" y="204319"/>
                  </a:lnTo>
                  <a:cubicBezTo>
                    <a:pt x="215506" y="193166"/>
                    <a:pt x="215506" y="174881"/>
                    <a:pt x="204353" y="163727"/>
                  </a:cubicBezTo>
                  <a:close/>
                </a:path>
              </a:pathLst>
            </a:custGeom>
            <a:noFill/>
            <a:ln w="285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928BF33-0774-4F92-BFD8-6A3D27DC2345}"/>
              </a:ext>
            </a:extLst>
          </p:cNvPr>
          <p:cNvGrpSpPr/>
          <p:nvPr/>
        </p:nvGrpSpPr>
        <p:grpSpPr>
          <a:xfrm>
            <a:off x="3422601" y="3801837"/>
            <a:ext cx="8332981" cy="684744"/>
            <a:chOff x="3422601" y="3465358"/>
            <a:chExt cx="8332981" cy="684744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BAB1CC9A-00CA-408A-91CC-D92F166D57DC}"/>
                </a:ext>
              </a:extLst>
            </p:cNvPr>
            <p:cNvSpPr/>
            <p:nvPr/>
          </p:nvSpPr>
          <p:spPr>
            <a:xfrm>
              <a:off x="3818361" y="3465358"/>
              <a:ext cx="7937221" cy="684744"/>
            </a:xfrm>
            <a:prstGeom prst="roundRect">
              <a:avLst/>
            </a:prstGeom>
            <a:solidFill>
              <a:schemeClr val="tx2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108000" tIns="72000" rIns="0" bIns="72000"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ReferID</a:t>
              </a:r>
              <a:r>
                <a:rPr kumimoji="0" lang="en-GB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 helps HCPs to identify patients with uncontrolled or potential severe asthma who may benefit from specialist review</a:t>
              </a:r>
              <a:r>
                <a:rPr kumimoji="0" lang="en-GB" b="0" i="0" u="none" strike="noStrike" kern="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8" name="Graphic 4">
              <a:extLst>
                <a:ext uri="{FF2B5EF4-FFF2-40B4-BE49-F238E27FC236}">
                  <a16:creationId xmlns:a16="http://schemas.microsoft.com/office/drawing/2014/main" id="{6F2E4BEA-3151-425C-AE3B-9AEB77A35B6D}"/>
                </a:ext>
              </a:extLst>
            </p:cNvPr>
            <p:cNvSpPr/>
            <p:nvPr/>
          </p:nvSpPr>
          <p:spPr>
            <a:xfrm>
              <a:off x="3422601" y="3590986"/>
              <a:ext cx="248854" cy="433488"/>
            </a:xfrm>
            <a:custGeom>
              <a:avLst/>
              <a:gdLst>
                <a:gd name="connsiteX0" fmla="*/ 204353 w 209549"/>
                <a:gd name="connsiteY0" fmla="*/ 163727 h 365021"/>
                <a:gd name="connsiteX1" fmla="*/ 204353 w 209549"/>
                <a:gd name="connsiteY1" fmla="*/ 163727 h 365021"/>
                <a:gd name="connsiteX2" fmla="*/ 204353 w 209549"/>
                <a:gd name="connsiteY2" fmla="*/ 163727 h 365021"/>
                <a:gd name="connsiteX3" fmla="*/ 49016 w 209549"/>
                <a:gd name="connsiteY3" fmla="*/ 8390 h 365021"/>
                <a:gd name="connsiteX4" fmla="*/ 8390 w 209549"/>
                <a:gd name="connsiteY4" fmla="*/ 8390 h 365021"/>
                <a:gd name="connsiteX5" fmla="*/ 8390 w 209549"/>
                <a:gd name="connsiteY5" fmla="*/ 49016 h 365021"/>
                <a:gd name="connsiteX6" fmla="*/ 143415 w 209549"/>
                <a:gd name="connsiteY6" fmla="*/ 184040 h 365021"/>
                <a:gd name="connsiteX7" fmla="*/ 8390 w 209549"/>
                <a:gd name="connsiteY7" fmla="*/ 319030 h 365021"/>
                <a:gd name="connsiteX8" fmla="*/ 8390 w 209549"/>
                <a:gd name="connsiteY8" fmla="*/ 359656 h 365021"/>
                <a:gd name="connsiteX9" fmla="*/ 49016 w 209549"/>
                <a:gd name="connsiteY9" fmla="*/ 359656 h 365021"/>
                <a:gd name="connsiteX10" fmla="*/ 204353 w 209549"/>
                <a:gd name="connsiteY10" fmla="*/ 204319 h 365021"/>
                <a:gd name="connsiteX11" fmla="*/ 204353 w 209549"/>
                <a:gd name="connsiteY11" fmla="*/ 204319 h 365021"/>
                <a:gd name="connsiteX12" fmla="*/ 204353 w 209549"/>
                <a:gd name="connsiteY12" fmla="*/ 204319 h 365021"/>
                <a:gd name="connsiteX13" fmla="*/ 204353 w 209549"/>
                <a:gd name="connsiteY13" fmla="*/ 163727 h 36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49" h="365021">
                  <a:moveTo>
                    <a:pt x="204353" y="163727"/>
                  </a:moveTo>
                  <a:lnTo>
                    <a:pt x="204353" y="163727"/>
                  </a:lnTo>
                  <a:cubicBezTo>
                    <a:pt x="204353" y="163727"/>
                    <a:pt x="204353" y="163727"/>
                    <a:pt x="204353" y="163727"/>
                  </a:cubicBezTo>
                  <a:lnTo>
                    <a:pt x="49016" y="8390"/>
                  </a:lnTo>
                  <a:cubicBezTo>
                    <a:pt x="37829" y="-2797"/>
                    <a:pt x="19544" y="-2797"/>
                    <a:pt x="8390" y="8390"/>
                  </a:cubicBezTo>
                  <a:cubicBezTo>
                    <a:pt x="-2763" y="19578"/>
                    <a:pt x="-2797" y="37863"/>
                    <a:pt x="8390" y="49016"/>
                  </a:cubicBezTo>
                  <a:lnTo>
                    <a:pt x="143415" y="184040"/>
                  </a:lnTo>
                  <a:lnTo>
                    <a:pt x="8390" y="319030"/>
                  </a:lnTo>
                  <a:cubicBezTo>
                    <a:pt x="-2797" y="330218"/>
                    <a:pt x="-2797" y="348502"/>
                    <a:pt x="8390" y="359656"/>
                  </a:cubicBezTo>
                  <a:cubicBezTo>
                    <a:pt x="19578" y="370809"/>
                    <a:pt x="37863" y="370843"/>
                    <a:pt x="49016" y="359656"/>
                  </a:cubicBezTo>
                  <a:lnTo>
                    <a:pt x="204353" y="204319"/>
                  </a:lnTo>
                  <a:cubicBezTo>
                    <a:pt x="204353" y="204319"/>
                    <a:pt x="204353" y="204319"/>
                    <a:pt x="204353" y="204319"/>
                  </a:cubicBezTo>
                  <a:lnTo>
                    <a:pt x="204353" y="204319"/>
                  </a:lnTo>
                  <a:cubicBezTo>
                    <a:pt x="215506" y="193166"/>
                    <a:pt x="215506" y="174881"/>
                    <a:pt x="204353" y="163727"/>
                  </a:cubicBezTo>
                  <a:close/>
                </a:path>
              </a:pathLst>
            </a:custGeom>
            <a:noFill/>
            <a:ln w="285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CDFF72C-F2B5-481E-B83C-1A4111ECA2AD}"/>
              </a:ext>
            </a:extLst>
          </p:cNvPr>
          <p:cNvGrpSpPr/>
          <p:nvPr/>
        </p:nvGrpSpPr>
        <p:grpSpPr>
          <a:xfrm>
            <a:off x="3422602" y="4719202"/>
            <a:ext cx="8332980" cy="684744"/>
            <a:chOff x="3422602" y="4719202"/>
            <a:chExt cx="8332980" cy="684744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81001F69-6E64-43C5-9CA4-64B1F32A0CED}"/>
                </a:ext>
              </a:extLst>
            </p:cNvPr>
            <p:cNvSpPr/>
            <p:nvPr/>
          </p:nvSpPr>
          <p:spPr>
            <a:xfrm>
              <a:off x="3818361" y="4719202"/>
              <a:ext cx="7937221" cy="684744"/>
            </a:xfrm>
            <a:prstGeom prst="roundRect">
              <a:avLst/>
            </a:prstGeom>
            <a:solidFill>
              <a:schemeClr val="tx2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108000" tIns="72000" rIns="0" bIns="72000"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kern="0" dirty="0">
                  <a:solidFill>
                    <a:prstClr val="white"/>
                  </a:solidFill>
                </a:rPr>
                <a:t>Effective</a:t>
              </a:r>
              <a:r>
                <a:rPr kumimoji="0" lang="en-GB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 implementation </a:t>
              </a:r>
              <a:r>
                <a:rPr lang="en-GB" kern="0" dirty="0">
                  <a:solidFill>
                    <a:prstClr val="white"/>
                  </a:solidFill>
                </a:rPr>
                <a:t>can</a:t>
              </a:r>
              <a:r>
                <a:rPr kumimoji="0" lang="en-GB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 further improve asthma care across the globe</a:t>
              </a:r>
              <a:r>
                <a:rPr kumimoji="0" lang="en-GB" b="0" i="0" u="none" strike="noStrike" kern="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24" name="Graphic 4">
              <a:extLst>
                <a:ext uri="{FF2B5EF4-FFF2-40B4-BE49-F238E27FC236}">
                  <a16:creationId xmlns:a16="http://schemas.microsoft.com/office/drawing/2014/main" id="{75299F1E-8B39-4A3B-B909-7550E6812CB6}"/>
                </a:ext>
              </a:extLst>
            </p:cNvPr>
            <p:cNvSpPr/>
            <p:nvPr/>
          </p:nvSpPr>
          <p:spPr>
            <a:xfrm>
              <a:off x="3422602" y="4844830"/>
              <a:ext cx="248854" cy="433488"/>
            </a:xfrm>
            <a:custGeom>
              <a:avLst/>
              <a:gdLst>
                <a:gd name="connsiteX0" fmla="*/ 204353 w 209549"/>
                <a:gd name="connsiteY0" fmla="*/ 163727 h 365021"/>
                <a:gd name="connsiteX1" fmla="*/ 204353 w 209549"/>
                <a:gd name="connsiteY1" fmla="*/ 163727 h 365021"/>
                <a:gd name="connsiteX2" fmla="*/ 204353 w 209549"/>
                <a:gd name="connsiteY2" fmla="*/ 163727 h 365021"/>
                <a:gd name="connsiteX3" fmla="*/ 49016 w 209549"/>
                <a:gd name="connsiteY3" fmla="*/ 8390 h 365021"/>
                <a:gd name="connsiteX4" fmla="*/ 8390 w 209549"/>
                <a:gd name="connsiteY4" fmla="*/ 8390 h 365021"/>
                <a:gd name="connsiteX5" fmla="*/ 8390 w 209549"/>
                <a:gd name="connsiteY5" fmla="*/ 49016 h 365021"/>
                <a:gd name="connsiteX6" fmla="*/ 143415 w 209549"/>
                <a:gd name="connsiteY6" fmla="*/ 184040 h 365021"/>
                <a:gd name="connsiteX7" fmla="*/ 8390 w 209549"/>
                <a:gd name="connsiteY7" fmla="*/ 319030 h 365021"/>
                <a:gd name="connsiteX8" fmla="*/ 8390 w 209549"/>
                <a:gd name="connsiteY8" fmla="*/ 359656 h 365021"/>
                <a:gd name="connsiteX9" fmla="*/ 49016 w 209549"/>
                <a:gd name="connsiteY9" fmla="*/ 359656 h 365021"/>
                <a:gd name="connsiteX10" fmla="*/ 204353 w 209549"/>
                <a:gd name="connsiteY10" fmla="*/ 204319 h 365021"/>
                <a:gd name="connsiteX11" fmla="*/ 204353 w 209549"/>
                <a:gd name="connsiteY11" fmla="*/ 204319 h 365021"/>
                <a:gd name="connsiteX12" fmla="*/ 204353 w 209549"/>
                <a:gd name="connsiteY12" fmla="*/ 204319 h 365021"/>
                <a:gd name="connsiteX13" fmla="*/ 204353 w 209549"/>
                <a:gd name="connsiteY13" fmla="*/ 163727 h 36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49" h="365021">
                  <a:moveTo>
                    <a:pt x="204353" y="163727"/>
                  </a:moveTo>
                  <a:lnTo>
                    <a:pt x="204353" y="163727"/>
                  </a:lnTo>
                  <a:cubicBezTo>
                    <a:pt x="204353" y="163727"/>
                    <a:pt x="204353" y="163727"/>
                    <a:pt x="204353" y="163727"/>
                  </a:cubicBezTo>
                  <a:lnTo>
                    <a:pt x="49016" y="8390"/>
                  </a:lnTo>
                  <a:cubicBezTo>
                    <a:pt x="37829" y="-2797"/>
                    <a:pt x="19544" y="-2797"/>
                    <a:pt x="8390" y="8390"/>
                  </a:cubicBezTo>
                  <a:cubicBezTo>
                    <a:pt x="-2763" y="19578"/>
                    <a:pt x="-2797" y="37863"/>
                    <a:pt x="8390" y="49016"/>
                  </a:cubicBezTo>
                  <a:lnTo>
                    <a:pt x="143415" y="184040"/>
                  </a:lnTo>
                  <a:lnTo>
                    <a:pt x="8390" y="319030"/>
                  </a:lnTo>
                  <a:cubicBezTo>
                    <a:pt x="-2797" y="330218"/>
                    <a:pt x="-2797" y="348502"/>
                    <a:pt x="8390" y="359656"/>
                  </a:cubicBezTo>
                  <a:cubicBezTo>
                    <a:pt x="19578" y="370809"/>
                    <a:pt x="37863" y="370843"/>
                    <a:pt x="49016" y="359656"/>
                  </a:cubicBezTo>
                  <a:lnTo>
                    <a:pt x="204353" y="204319"/>
                  </a:lnTo>
                  <a:cubicBezTo>
                    <a:pt x="204353" y="204319"/>
                    <a:pt x="204353" y="204319"/>
                    <a:pt x="204353" y="204319"/>
                  </a:cubicBezTo>
                  <a:lnTo>
                    <a:pt x="204353" y="204319"/>
                  </a:lnTo>
                  <a:cubicBezTo>
                    <a:pt x="215506" y="193166"/>
                    <a:pt x="215506" y="174881"/>
                    <a:pt x="204353" y="163727"/>
                  </a:cubicBezTo>
                  <a:close/>
                </a:path>
              </a:pathLst>
            </a:custGeom>
            <a:noFill/>
            <a:ln w="285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63114B-D562-4CCD-9FD3-68A8E62F6964}"/>
              </a:ext>
            </a:extLst>
          </p:cNvPr>
          <p:cNvGrpSpPr/>
          <p:nvPr/>
        </p:nvGrpSpPr>
        <p:grpSpPr>
          <a:xfrm>
            <a:off x="3415601" y="2884472"/>
            <a:ext cx="8332981" cy="684744"/>
            <a:chOff x="3422601" y="2211514"/>
            <a:chExt cx="8332981" cy="684744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7601D282-AAAE-4266-B040-0A0322889FC8}"/>
                </a:ext>
              </a:extLst>
            </p:cNvPr>
            <p:cNvSpPr/>
            <p:nvPr/>
          </p:nvSpPr>
          <p:spPr>
            <a:xfrm>
              <a:off x="3818361" y="2211514"/>
              <a:ext cx="7937221" cy="684744"/>
            </a:xfrm>
            <a:prstGeom prst="roundRect">
              <a:avLst/>
            </a:prstGeom>
            <a:solidFill>
              <a:schemeClr val="tx2"/>
            </a:solidFill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108000" tIns="72000" rIns="0" bIns="72000" rtlCol="0" anchor="ctr"/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ReferID</a:t>
              </a:r>
              <a:r>
                <a:rPr kumimoji="0" lang="en-GB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 utilises four questions based on GINA guidelines and existing evidence</a:t>
              </a:r>
              <a:r>
                <a:rPr kumimoji="0" lang="en-GB" b="0" i="0" u="none" strike="noStrike" kern="0" cap="none" spc="0" normalizeH="0" baseline="3000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6" name="Graphic 4">
              <a:extLst>
                <a:ext uri="{FF2B5EF4-FFF2-40B4-BE49-F238E27FC236}">
                  <a16:creationId xmlns:a16="http://schemas.microsoft.com/office/drawing/2014/main" id="{1399923A-2A35-478E-9B5E-1EFE09D00A44}"/>
                </a:ext>
              </a:extLst>
            </p:cNvPr>
            <p:cNvSpPr/>
            <p:nvPr/>
          </p:nvSpPr>
          <p:spPr>
            <a:xfrm>
              <a:off x="3422601" y="2337142"/>
              <a:ext cx="248854" cy="433488"/>
            </a:xfrm>
            <a:custGeom>
              <a:avLst/>
              <a:gdLst>
                <a:gd name="connsiteX0" fmla="*/ 204353 w 209549"/>
                <a:gd name="connsiteY0" fmla="*/ 163727 h 365021"/>
                <a:gd name="connsiteX1" fmla="*/ 204353 w 209549"/>
                <a:gd name="connsiteY1" fmla="*/ 163727 h 365021"/>
                <a:gd name="connsiteX2" fmla="*/ 204353 w 209549"/>
                <a:gd name="connsiteY2" fmla="*/ 163727 h 365021"/>
                <a:gd name="connsiteX3" fmla="*/ 49016 w 209549"/>
                <a:gd name="connsiteY3" fmla="*/ 8390 h 365021"/>
                <a:gd name="connsiteX4" fmla="*/ 8390 w 209549"/>
                <a:gd name="connsiteY4" fmla="*/ 8390 h 365021"/>
                <a:gd name="connsiteX5" fmla="*/ 8390 w 209549"/>
                <a:gd name="connsiteY5" fmla="*/ 49016 h 365021"/>
                <a:gd name="connsiteX6" fmla="*/ 143415 w 209549"/>
                <a:gd name="connsiteY6" fmla="*/ 184040 h 365021"/>
                <a:gd name="connsiteX7" fmla="*/ 8390 w 209549"/>
                <a:gd name="connsiteY7" fmla="*/ 319030 h 365021"/>
                <a:gd name="connsiteX8" fmla="*/ 8390 w 209549"/>
                <a:gd name="connsiteY8" fmla="*/ 359656 h 365021"/>
                <a:gd name="connsiteX9" fmla="*/ 49016 w 209549"/>
                <a:gd name="connsiteY9" fmla="*/ 359656 h 365021"/>
                <a:gd name="connsiteX10" fmla="*/ 204353 w 209549"/>
                <a:gd name="connsiteY10" fmla="*/ 204319 h 365021"/>
                <a:gd name="connsiteX11" fmla="*/ 204353 w 209549"/>
                <a:gd name="connsiteY11" fmla="*/ 204319 h 365021"/>
                <a:gd name="connsiteX12" fmla="*/ 204353 w 209549"/>
                <a:gd name="connsiteY12" fmla="*/ 204319 h 365021"/>
                <a:gd name="connsiteX13" fmla="*/ 204353 w 209549"/>
                <a:gd name="connsiteY13" fmla="*/ 163727 h 365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549" h="365021">
                  <a:moveTo>
                    <a:pt x="204353" y="163727"/>
                  </a:moveTo>
                  <a:lnTo>
                    <a:pt x="204353" y="163727"/>
                  </a:lnTo>
                  <a:cubicBezTo>
                    <a:pt x="204353" y="163727"/>
                    <a:pt x="204353" y="163727"/>
                    <a:pt x="204353" y="163727"/>
                  </a:cubicBezTo>
                  <a:lnTo>
                    <a:pt x="49016" y="8390"/>
                  </a:lnTo>
                  <a:cubicBezTo>
                    <a:pt x="37829" y="-2797"/>
                    <a:pt x="19544" y="-2797"/>
                    <a:pt x="8390" y="8390"/>
                  </a:cubicBezTo>
                  <a:cubicBezTo>
                    <a:pt x="-2763" y="19578"/>
                    <a:pt x="-2797" y="37863"/>
                    <a:pt x="8390" y="49016"/>
                  </a:cubicBezTo>
                  <a:lnTo>
                    <a:pt x="143415" y="184040"/>
                  </a:lnTo>
                  <a:lnTo>
                    <a:pt x="8390" y="319030"/>
                  </a:lnTo>
                  <a:cubicBezTo>
                    <a:pt x="-2797" y="330218"/>
                    <a:pt x="-2797" y="348502"/>
                    <a:pt x="8390" y="359656"/>
                  </a:cubicBezTo>
                  <a:cubicBezTo>
                    <a:pt x="19578" y="370809"/>
                    <a:pt x="37863" y="370843"/>
                    <a:pt x="49016" y="359656"/>
                  </a:cubicBezTo>
                  <a:lnTo>
                    <a:pt x="204353" y="204319"/>
                  </a:lnTo>
                  <a:cubicBezTo>
                    <a:pt x="204353" y="204319"/>
                    <a:pt x="204353" y="204319"/>
                    <a:pt x="204353" y="204319"/>
                  </a:cubicBezTo>
                  <a:lnTo>
                    <a:pt x="204353" y="204319"/>
                  </a:lnTo>
                  <a:cubicBezTo>
                    <a:pt x="215506" y="193166"/>
                    <a:pt x="215506" y="174881"/>
                    <a:pt x="204353" y="163727"/>
                  </a:cubicBezTo>
                  <a:close/>
                </a:path>
              </a:pathLst>
            </a:custGeom>
            <a:noFill/>
            <a:ln w="285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283B168A-51FF-4DF1-930E-101C17E91B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6019800"/>
            <a:ext cx="9486900" cy="568325"/>
          </a:xfrm>
        </p:spPr>
        <p:txBody>
          <a:bodyPr/>
          <a:lstStyle/>
          <a:p>
            <a:r>
              <a:rPr lang="en-GB" dirty="0"/>
              <a:t>GINA, Global Initiative for Asthma; HCP, health care professional; OCS, oral corticosteroid(s); SABA, short-acting </a:t>
            </a:r>
            <a:r>
              <a:rPr lang="el-GR" dirty="0"/>
              <a:t>β</a:t>
            </a:r>
            <a:r>
              <a:rPr lang="en-GB" baseline="-25000" dirty="0"/>
              <a:t>2</a:t>
            </a:r>
            <a:r>
              <a:rPr lang="en-GB" dirty="0"/>
              <a:t>-agonist.</a:t>
            </a:r>
          </a:p>
          <a:p>
            <a:r>
              <a:rPr lang="en-GB" dirty="0"/>
              <a:t>1. </a:t>
            </a:r>
            <a:r>
              <a:rPr lang="en-GB" dirty="0" err="1"/>
              <a:t>Nwaru</a:t>
            </a:r>
            <a:r>
              <a:rPr lang="en-GB" dirty="0"/>
              <a:t> BI, et al. </a:t>
            </a:r>
            <a:r>
              <a:rPr lang="en-GB" dirty="0" err="1"/>
              <a:t>Eur</a:t>
            </a:r>
            <a:r>
              <a:rPr lang="en-GB" dirty="0"/>
              <a:t> Respir J. 2020;55:1901872</a:t>
            </a:r>
            <a:r>
              <a:rPr lang="en-US" dirty="0"/>
              <a:t>;</a:t>
            </a:r>
            <a:r>
              <a:rPr lang="en-GB" dirty="0"/>
              <a:t> 2. Tran TN, et al. </a:t>
            </a:r>
            <a:r>
              <a:rPr lang="en-GB" dirty="0" err="1"/>
              <a:t>Eur</a:t>
            </a:r>
            <a:r>
              <a:rPr lang="en-GB" dirty="0"/>
              <a:t> Respir J. 2020;55:1902363; 3. Price DB, et al. J Asthma Allergy. 2018;11:193–204; 4. </a:t>
            </a:r>
            <a:r>
              <a:rPr lang="en-GB" dirty="0">
                <a:solidFill>
                  <a:schemeClr val="tx1"/>
                </a:solidFill>
              </a:rPr>
              <a:t>The Global Initiative for Asthma (GINA). Global strategy for asthma management and prevention. 2023. Available from: </a:t>
            </a:r>
            <a:r>
              <a:rPr lang="en-GB" dirty="0"/>
              <a:t>https://ginasthma.org/reports/ (accessed April 2024); 5. </a:t>
            </a:r>
            <a:r>
              <a:rPr lang="en-GB" dirty="0" err="1"/>
              <a:t>ReferID</a:t>
            </a:r>
            <a:r>
              <a:rPr lang="en-GB" dirty="0"/>
              <a:t>. Available from https://www.asthmareferid.com/ (Accessed April 2024); 6. Kang SY, et al. Korea J Intern Med. </a:t>
            </a:r>
            <a:r>
              <a:rPr lang="en-GB"/>
              <a:t>2018;33:604–611.</a:t>
            </a:r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8359C2A-F275-F17A-352C-65B7F24F7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90592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505D96-B3E9-D2A5-057C-741D964F0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>
              <a:spcBef>
                <a:spcPts val="600"/>
              </a:spcBef>
            </a:pPr>
            <a:r>
              <a:rPr lang="en-GB" sz="1200" dirty="0">
                <a:cs typeface="Arial" panose="020B0604020202020204" pitchFamily="34" charset="0"/>
              </a:rPr>
              <a:t>Asthma + Lung UK. Available from: https://www.asthmaandlung.org.uk/media/press-releases/asthma-care-crisis-charity-sounds-siren-asthma-death-toll-rises (Accessed May 2024).</a:t>
            </a:r>
          </a:p>
          <a:p>
            <a:pPr>
              <a:spcBef>
                <a:spcPts val="600"/>
              </a:spcBef>
            </a:pPr>
            <a:r>
              <a:rPr lang="en-GB" sz="1200" dirty="0"/>
              <a:t>Blakely JD, et al. BMJ Open. 2019;9:e031740.</a:t>
            </a:r>
          </a:p>
          <a:p>
            <a:pPr>
              <a:spcBef>
                <a:spcPts val="600"/>
              </a:spcBef>
            </a:pPr>
            <a:r>
              <a:rPr lang="en-GB" sz="1200" dirty="0"/>
              <a:t>Bleecker ER, et al. Am J Respir Crit Care Med. 2020;201:276–293.</a:t>
            </a:r>
          </a:p>
          <a:p>
            <a:pPr>
              <a:spcBef>
                <a:spcPts val="600"/>
              </a:spcBef>
            </a:pPr>
            <a:r>
              <a:rPr lang="en-GB" sz="1200" dirty="0"/>
              <a:t>Chew SY, et al. BMJ Open Qual. 2020;9;e000894. </a:t>
            </a:r>
          </a:p>
          <a:p>
            <a:pPr>
              <a:spcBef>
                <a:spcPts val="600"/>
              </a:spcBef>
            </a:pPr>
            <a:r>
              <a:rPr lang="en-GB" sz="1200" dirty="0"/>
              <a:t>Gibeon D, et al. Chest. 2015;148:870–876.</a:t>
            </a:r>
          </a:p>
          <a:p>
            <a:pPr>
              <a:spcBef>
                <a:spcPts val="600"/>
              </a:spcBef>
            </a:pPr>
            <a:r>
              <a:rPr lang="en-US" sz="1200" dirty="0"/>
              <a:t>Gutierrez FJ, et al. BMC </a:t>
            </a:r>
            <a:r>
              <a:rPr lang="en-US" sz="1200" dirty="0" err="1"/>
              <a:t>Pulm</a:t>
            </a:r>
            <a:r>
              <a:rPr lang="en-US" sz="1200" dirty="0"/>
              <a:t> Med. 2017;17:77.</a:t>
            </a:r>
          </a:p>
          <a:p>
            <a:pPr>
              <a:spcBef>
                <a:spcPts val="600"/>
              </a:spcBef>
            </a:pPr>
            <a:r>
              <a:rPr lang="en-GB" sz="1200" dirty="0"/>
              <a:t>Hasegawa K, et al. J Allergy Clin Immunol </a:t>
            </a:r>
            <a:r>
              <a:rPr lang="en-GB" sz="1200" dirty="0" err="1"/>
              <a:t>Pract</a:t>
            </a:r>
            <a:r>
              <a:rPr lang="en-GB" sz="1200" dirty="0"/>
              <a:t>. 2013;1:509–515.</a:t>
            </a:r>
            <a:endParaRPr lang="en-US" sz="1200" dirty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1200" dirty="0"/>
              <a:t>Hill J, et al. BMJ Open Respir Res. 2017;4:e000169.</a:t>
            </a:r>
          </a:p>
          <a:p>
            <a:pPr>
              <a:spcBef>
                <a:spcPts val="600"/>
              </a:spcBef>
            </a:pPr>
            <a:r>
              <a:rPr lang="en-GB" sz="1200" dirty="0"/>
              <a:t>Hodder R, et al. CMAJ. 2010;182:E55–E67. </a:t>
            </a:r>
          </a:p>
          <a:p>
            <a:pPr>
              <a:spcBef>
                <a:spcPts val="600"/>
              </a:spcBef>
            </a:pPr>
            <a:r>
              <a:rPr lang="en-GB" sz="1200" dirty="0"/>
              <a:t>Juniper EF, et al. </a:t>
            </a:r>
            <a:r>
              <a:rPr lang="en-GB" sz="1200" dirty="0" err="1"/>
              <a:t>Eur</a:t>
            </a:r>
            <a:r>
              <a:rPr lang="en-GB" sz="1200" dirty="0"/>
              <a:t> Respir J. 1999 Oct;14(4):902–7. </a:t>
            </a:r>
          </a:p>
          <a:p>
            <a:pPr>
              <a:spcBef>
                <a:spcPts val="600"/>
              </a:spcBef>
            </a:pPr>
            <a:r>
              <a:rPr lang="en-GB" sz="1200" dirty="0"/>
              <a:t>Kang SY, et al. Korea J Intern Med. 2018;33:604–611..</a:t>
            </a:r>
          </a:p>
          <a:p>
            <a:pPr>
              <a:spcBef>
                <a:spcPts val="600"/>
              </a:spcBef>
            </a:pPr>
            <a:r>
              <a:rPr lang="en-GB" sz="1200" dirty="0" err="1"/>
              <a:t>Kupczyk</a:t>
            </a:r>
            <a:r>
              <a:rPr lang="en-GB" sz="1200" dirty="0"/>
              <a:t> M, et al. Clin Exp Allergy 2014;44:212–221.</a:t>
            </a:r>
          </a:p>
          <a:p>
            <a:pPr>
              <a:spcBef>
                <a:spcPts val="600"/>
              </a:spcBef>
            </a:pPr>
            <a:r>
              <a:rPr lang="en-GB" sz="1200" dirty="0"/>
              <a:t>Lee H, et al. </a:t>
            </a:r>
            <a:r>
              <a:rPr lang="en-GB" sz="1200" dirty="0" err="1"/>
              <a:t>Eur</a:t>
            </a:r>
            <a:r>
              <a:rPr lang="en-GB" sz="1200" dirty="0"/>
              <a:t> Respir J. 2019;54:1900804.</a:t>
            </a:r>
          </a:p>
          <a:p>
            <a:pPr>
              <a:spcBef>
                <a:spcPts val="600"/>
              </a:spcBef>
            </a:pPr>
            <a:r>
              <a:rPr lang="en-GB" sz="1200" dirty="0"/>
              <a:t>Marquette CH, et al. Am Rev Respir Dis. 1992;146:76–81.</a:t>
            </a:r>
          </a:p>
          <a:p>
            <a:pPr>
              <a:spcBef>
                <a:spcPts val="600"/>
              </a:spcBef>
            </a:pPr>
            <a:r>
              <a:rPr lang="en-GB" sz="1200" dirty="0"/>
              <a:t>Nan C, et al. </a:t>
            </a:r>
            <a:r>
              <a:rPr lang="en-GB" sz="1200" dirty="0" err="1"/>
              <a:t>Eur</a:t>
            </a:r>
            <a:r>
              <a:rPr lang="en-GB" sz="1200" dirty="0"/>
              <a:t> Respir J. 2019;54:OA1583 (abstract presented at ERS 2019). </a:t>
            </a:r>
          </a:p>
          <a:p>
            <a:pPr>
              <a:spcBef>
                <a:spcPts val="600"/>
              </a:spcBef>
            </a:pPr>
            <a:r>
              <a:rPr lang="en-GB" sz="1200" dirty="0" err="1"/>
              <a:t>Nwaru</a:t>
            </a:r>
            <a:r>
              <a:rPr lang="en-GB" sz="1200" dirty="0"/>
              <a:t> BI, et al. </a:t>
            </a:r>
            <a:r>
              <a:rPr lang="en-GB" sz="1200" dirty="0" err="1"/>
              <a:t>Eur</a:t>
            </a:r>
            <a:r>
              <a:rPr lang="en-GB" sz="1200" dirty="0"/>
              <a:t> Respir J. 2020;55:1901872.</a:t>
            </a:r>
          </a:p>
          <a:p>
            <a:pPr>
              <a:spcBef>
                <a:spcPts val="600"/>
              </a:spcBef>
            </a:pPr>
            <a:r>
              <a:rPr lang="en-GB" sz="1200" dirty="0"/>
              <a:t>Price DB, et al. J Asthma Allergy. 2018;11:193–204.</a:t>
            </a:r>
          </a:p>
          <a:p>
            <a:pPr>
              <a:spcBef>
                <a:spcPts val="600"/>
              </a:spcBef>
            </a:pPr>
            <a:r>
              <a:rPr lang="en-GB" sz="1200" dirty="0"/>
              <a:t>Rabe KF, et al. </a:t>
            </a:r>
            <a:r>
              <a:rPr lang="en-GB" sz="1200" dirty="0" err="1"/>
              <a:t>Eur</a:t>
            </a:r>
            <a:r>
              <a:rPr lang="en-GB" sz="1200" dirty="0"/>
              <a:t> Respir J. 2000;16:802–807.</a:t>
            </a:r>
          </a:p>
          <a:p>
            <a:pPr>
              <a:spcBef>
                <a:spcPts val="600"/>
              </a:spcBef>
            </a:pPr>
            <a:r>
              <a:rPr lang="en-GB" sz="1200" dirty="0" err="1"/>
              <a:t>ReferID</a:t>
            </a:r>
            <a:r>
              <a:rPr lang="en-GB" sz="1200" dirty="0"/>
              <a:t>. Available from https://www.asthmareferid.com/ (Accessed April 2024). </a:t>
            </a:r>
          </a:p>
          <a:p>
            <a:pPr>
              <a:spcBef>
                <a:spcPts val="600"/>
              </a:spcBef>
            </a:pPr>
            <a:r>
              <a:rPr lang="en-US" sz="1200" dirty="0" err="1"/>
              <a:t>Suruki</a:t>
            </a:r>
            <a:r>
              <a:rPr lang="en-US" sz="1200" dirty="0"/>
              <a:t> RY, et al. BMC </a:t>
            </a:r>
            <a:r>
              <a:rPr lang="en-US" sz="1200" dirty="0" err="1"/>
              <a:t>Pulm</a:t>
            </a:r>
            <a:r>
              <a:rPr lang="en-US" sz="1200" dirty="0"/>
              <a:t> Med. 2017;17:74.</a:t>
            </a:r>
            <a:endParaRPr lang="en-GB" sz="1200" dirty="0"/>
          </a:p>
          <a:p>
            <a:pPr>
              <a:spcBef>
                <a:spcPts val="600"/>
              </a:spcBef>
            </a:pPr>
            <a:r>
              <a:rPr lang="en-GB" sz="1200" dirty="0"/>
              <a:t>The Global Initiative for Asthma (GINA). Global strategy for asthma management and prevention. 2023. Available from: https://ginasthma.org/reports/ (Accessed April 2024).</a:t>
            </a:r>
          </a:p>
          <a:p>
            <a:pPr>
              <a:spcBef>
                <a:spcPts val="600"/>
              </a:spcBef>
            </a:pPr>
            <a:r>
              <a:rPr lang="en-GB" sz="1200" dirty="0"/>
              <a:t>Tran TN, et al. </a:t>
            </a:r>
            <a:r>
              <a:rPr lang="en-GB" sz="1200" dirty="0" err="1"/>
              <a:t>Eur</a:t>
            </a:r>
            <a:r>
              <a:rPr lang="en-GB" sz="1200" dirty="0"/>
              <a:t> Respir J. 2020;55:1902363.</a:t>
            </a:r>
          </a:p>
          <a:p>
            <a:pPr>
              <a:spcBef>
                <a:spcPts val="600"/>
              </a:spcBef>
            </a:pPr>
            <a:r>
              <a:rPr lang="en-GB" sz="1200" dirty="0"/>
              <a:t>Tsai CL, et al. J Allergy Clin Immunol. 2009;123:354–361.</a:t>
            </a:r>
          </a:p>
          <a:p>
            <a:pPr>
              <a:spcBef>
                <a:spcPts val="600"/>
              </a:spcBef>
            </a:pPr>
            <a:r>
              <a:rPr lang="en-GB" sz="1200" dirty="0"/>
              <a:t>Turner MO, et al. Am J Respir Crit Care Med. 1998;157:1804–1809. </a:t>
            </a:r>
          </a:p>
          <a:p>
            <a:pPr>
              <a:spcBef>
                <a:spcPts val="600"/>
              </a:spcBef>
            </a:pPr>
            <a:r>
              <a:rPr lang="en-GB" sz="1200" dirty="0" err="1"/>
              <a:t>Voorham</a:t>
            </a:r>
            <a:r>
              <a:rPr lang="en-GB" sz="1200" dirty="0"/>
              <a:t> J, et al. Allergy. 2019;74:273–283. </a:t>
            </a:r>
          </a:p>
          <a:p>
            <a:pPr>
              <a:spcBef>
                <a:spcPts val="600"/>
              </a:spcBef>
            </a:pPr>
            <a:r>
              <a:rPr lang="en-GB" sz="1200" dirty="0"/>
              <a:t>Wong AJ, et al. J Acute Med. 2018;8:119–126.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015E26-2126-78A8-963B-304293ED37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3FD7BD-D9A7-BF62-ACDE-704A8CBA4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9650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977B7B17-43A1-4E45-837B-14D8E07C1D88}"/>
              </a:ext>
            </a:extLst>
          </p:cNvPr>
          <p:cNvSpPr/>
          <p:nvPr/>
        </p:nvSpPr>
        <p:spPr>
          <a:xfrm>
            <a:off x="4578927" y="1672507"/>
            <a:ext cx="7170160" cy="4096519"/>
          </a:xfrm>
          <a:prstGeom prst="roundRect">
            <a:avLst>
              <a:gd name="adj" fmla="val 55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2A17AE2-DDC9-4166-8B8D-CA8EB20A4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6933" y="243418"/>
            <a:ext cx="660400" cy="365125"/>
          </a:xfr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7BC55-1510-42AE-AB97-DB4D4BA64966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1919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1919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F0BD4FD5-D07E-43D4-91E1-735E39EF4D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2" y="6019800"/>
            <a:ext cx="10669771" cy="568325"/>
          </a:xfrm>
        </p:spPr>
        <p:txBody>
          <a:bodyPr/>
          <a:lstStyle/>
          <a:p>
            <a:r>
              <a:rPr lang="en-GB" dirty="0"/>
              <a:t>*Telephone screening identified a total of 2803 patients from seven European countries in the AIRE (Asthma Insights and Reality in Europe) study; Regular ICS use was defined as one use in the previous 4 weeks from analysis.</a:t>
            </a:r>
            <a:r>
              <a:rPr lang="en-GB" baseline="30000" dirty="0"/>
              <a:t>1</a:t>
            </a:r>
            <a:br>
              <a:rPr lang="en-GB" dirty="0"/>
            </a:br>
            <a:r>
              <a:rPr lang="en-GB" dirty="0"/>
              <a:t>ICS, inhaled corticosteroid(s); SABA, short acting ꞵ2-agonist.</a:t>
            </a:r>
          </a:p>
          <a:p>
            <a:r>
              <a:rPr lang="en-GB" dirty="0"/>
              <a:t>1. Rabe KF, et al. </a:t>
            </a:r>
            <a:r>
              <a:rPr lang="en-GB" dirty="0" err="1"/>
              <a:t>Eur</a:t>
            </a:r>
            <a:r>
              <a:rPr lang="en-GB" dirty="0"/>
              <a:t> Respir J. 2000;16:802–807. </a:t>
            </a:r>
          </a:p>
        </p:txBody>
      </p:sp>
      <p:sp>
        <p:nvSpPr>
          <p:cNvPr id="30" name="Rectangle 43">
            <a:extLst>
              <a:ext uri="{FF2B5EF4-FFF2-40B4-BE49-F238E27FC236}">
                <a16:creationId xmlns:a16="http://schemas.microsoft.com/office/drawing/2014/main" id="{E8B461BD-9F2E-44AE-A80C-38BDE3FCB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6574" y="5050718"/>
            <a:ext cx="20834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Moderate persistent</a:t>
            </a:r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5616779B-9837-4A61-ADF4-3673D6F22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5736" y="2607157"/>
            <a:ext cx="119760" cy="119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1919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9488A588-05E6-44FC-B0EC-3BD1573B0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92235" y="2607157"/>
            <a:ext cx="119760" cy="11976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1919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Rectangle 47">
            <a:extLst>
              <a:ext uri="{FF2B5EF4-FFF2-40B4-BE49-F238E27FC236}">
                <a16:creationId xmlns:a16="http://schemas.microsoft.com/office/drawing/2014/main" id="{E7CF87AC-C691-4788-8BB3-3061CB463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6122" y="2559315"/>
            <a:ext cx="48090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SABA</a:t>
            </a:r>
          </a:p>
        </p:txBody>
      </p:sp>
      <p:sp>
        <p:nvSpPr>
          <p:cNvPr id="35" name="Rectangle 48">
            <a:extLst>
              <a:ext uri="{FF2B5EF4-FFF2-40B4-BE49-F238E27FC236}">
                <a16:creationId xmlns:a16="http://schemas.microsoft.com/office/drawing/2014/main" id="{BEBDE737-A73C-4FDA-B1C2-9C71522C5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2621" y="2559315"/>
            <a:ext cx="9762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Regular ICS</a:t>
            </a:r>
          </a:p>
        </p:txBody>
      </p:sp>
      <p:sp>
        <p:nvSpPr>
          <p:cNvPr id="36" name="Rectangle 37">
            <a:extLst>
              <a:ext uri="{FF2B5EF4-FFF2-40B4-BE49-F238E27FC236}">
                <a16:creationId xmlns:a16="http://schemas.microsoft.com/office/drawing/2014/main" id="{52B37586-39C5-49F3-8709-C6A8F874EB69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4377623" y="3579524"/>
            <a:ext cx="131521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Patients (%)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7506C33-BDC9-48B5-B062-0CD2780C7395}"/>
              </a:ext>
            </a:extLst>
          </p:cNvPr>
          <p:cNvGrpSpPr/>
          <p:nvPr/>
        </p:nvGrpSpPr>
        <p:grpSpPr>
          <a:xfrm>
            <a:off x="9628357" y="3114975"/>
            <a:ext cx="1146221" cy="1851089"/>
            <a:chOff x="9676223" y="3059559"/>
            <a:chExt cx="1042019" cy="1851089"/>
          </a:xfrm>
        </p:grpSpPr>
        <p:sp>
          <p:nvSpPr>
            <p:cNvPr id="37" name="Rectangle 15">
              <a:extLst>
                <a:ext uri="{FF2B5EF4-FFF2-40B4-BE49-F238E27FC236}">
                  <a16:creationId xmlns:a16="http://schemas.microsoft.com/office/drawing/2014/main" id="{B2FC38FE-1F41-4539-AE94-C3F074EE4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76223" y="3059559"/>
              <a:ext cx="524749" cy="185108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1919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Rectangle 16">
              <a:extLst>
                <a:ext uri="{FF2B5EF4-FFF2-40B4-BE49-F238E27FC236}">
                  <a16:creationId xmlns:a16="http://schemas.microsoft.com/office/drawing/2014/main" id="{E1DA9D32-E2FE-41D3-913B-5C05DADDB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99390" y="4245901"/>
              <a:ext cx="518852" cy="6647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1919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E32B8F8-1405-497C-900C-F74C851E44FB}"/>
              </a:ext>
            </a:extLst>
          </p:cNvPr>
          <p:cNvGrpSpPr/>
          <p:nvPr/>
        </p:nvGrpSpPr>
        <p:grpSpPr>
          <a:xfrm>
            <a:off x="7772546" y="2989924"/>
            <a:ext cx="1153045" cy="1976140"/>
            <a:chOff x="7657154" y="2934508"/>
            <a:chExt cx="1048223" cy="1976140"/>
          </a:xfrm>
        </p:grpSpPr>
        <p:sp>
          <p:nvSpPr>
            <p:cNvPr id="39" name="Rectangle 17">
              <a:extLst>
                <a:ext uri="{FF2B5EF4-FFF2-40B4-BE49-F238E27FC236}">
                  <a16:creationId xmlns:a16="http://schemas.microsoft.com/office/drawing/2014/main" id="{99080765-000F-496F-A0CF-50117BAF6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57154" y="2934508"/>
              <a:ext cx="530644" cy="19761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1919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Rectangle 18">
              <a:extLst>
                <a:ext uri="{FF2B5EF4-FFF2-40B4-BE49-F238E27FC236}">
                  <a16:creationId xmlns:a16="http://schemas.microsoft.com/office/drawing/2014/main" id="{6A80080A-4AAA-4808-A60F-A2E51EA31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6525" y="4308427"/>
              <a:ext cx="518852" cy="6022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1919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58500AE-AAE4-42D9-A3DB-00FF2CDE7FFE}"/>
              </a:ext>
            </a:extLst>
          </p:cNvPr>
          <p:cNvGrpSpPr/>
          <p:nvPr/>
        </p:nvGrpSpPr>
        <p:grpSpPr>
          <a:xfrm>
            <a:off x="5921901" y="3114975"/>
            <a:ext cx="1147958" cy="1851089"/>
            <a:chOff x="6012160" y="3059559"/>
            <a:chExt cx="1043598" cy="1851089"/>
          </a:xfrm>
        </p:grpSpPr>
        <p:sp>
          <p:nvSpPr>
            <p:cNvPr id="41" name="Rectangle 19">
              <a:extLst>
                <a:ext uri="{FF2B5EF4-FFF2-40B4-BE49-F238E27FC236}">
                  <a16:creationId xmlns:a16="http://schemas.microsoft.com/office/drawing/2014/main" id="{AFB0FB71-4ADA-4707-A083-50D1C6FB2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2160" y="3059559"/>
              <a:ext cx="518852" cy="185108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1919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Rectangle 20">
              <a:extLst>
                <a:ext uri="{FF2B5EF4-FFF2-40B4-BE49-F238E27FC236}">
                  <a16:creationId xmlns:a16="http://schemas.microsoft.com/office/drawing/2014/main" id="{11BE2092-C829-4C9C-98F9-F1486D371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1009" y="4171858"/>
              <a:ext cx="524749" cy="73879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19195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5" name="Line 33">
            <a:extLst>
              <a:ext uri="{FF2B5EF4-FFF2-40B4-BE49-F238E27FC236}">
                <a16:creationId xmlns:a16="http://schemas.microsoft.com/office/drawing/2014/main" id="{D61D0A1D-BE67-4C1C-A97F-F7AFB30F74B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6943" y="4472440"/>
            <a:ext cx="73530" cy="0"/>
          </a:xfrm>
          <a:prstGeom prst="line">
            <a:avLst/>
          </a:prstGeom>
          <a:noFill/>
          <a:ln w="19050">
            <a:solidFill>
              <a:schemeClr val="tx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1919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Line 34">
            <a:extLst>
              <a:ext uri="{FF2B5EF4-FFF2-40B4-BE49-F238E27FC236}">
                <a16:creationId xmlns:a16="http://schemas.microsoft.com/office/drawing/2014/main" id="{028BB2CD-9581-42BB-88DB-E291AFFEBC1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6943" y="3980462"/>
            <a:ext cx="73530" cy="0"/>
          </a:xfrm>
          <a:prstGeom prst="line">
            <a:avLst/>
          </a:prstGeom>
          <a:noFill/>
          <a:ln w="19050">
            <a:solidFill>
              <a:schemeClr val="tx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1919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7" name="Line 35">
            <a:extLst>
              <a:ext uri="{FF2B5EF4-FFF2-40B4-BE49-F238E27FC236}">
                <a16:creationId xmlns:a16="http://schemas.microsoft.com/office/drawing/2014/main" id="{2CF544E6-AC12-4B36-8EDD-315D56E3312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6943" y="3485193"/>
            <a:ext cx="73530" cy="0"/>
          </a:xfrm>
          <a:prstGeom prst="line">
            <a:avLst/>
          </a:prstGeom>
          <a:noFill/>
          <a:ln w="19050">
            <a:solidFill>
              <a:schemeClr val="tx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1919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Line 36">
            <a:extLst>
              <a:ext uri="{FF2B5EF4-FFF2-40B4-BE49-F238E27FC236}">
                <a16:creationId xmlns:a16="http://schemas.microsoft.com/office/drawing/2014/main" id="{F71CBCBE-4B28-4E03-9514-E14F1EB2C1C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6943" y="2991570"/>
            <a:ext cx="73530" cy="0"/>
          </a:xfrm>
          <a:prstGeom prst="line">
            <a:avLst/>
          </a:prstGeom>
          <a:noFill/>
          <a:ln w="19050">
            <a:solidFill>
              <a:schemeClr val="tx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1919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9" name="Rectangle 38">
            <a:extLst>
              <a:ext uri="{FF2B5EF4-FFF2-40B4-BE49-F238E27FC236}">
                <a16:creationId xmlns:a16="http://schemas.microsoft.com/office/drawing/2014/main" id="{C15EED71-5191-494C-A9A5-9E0DAFBD5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3072" y="5050718"/>
            <a:ext cx="181961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Severe persistent</a:t>
            </a:r>
          </a:p>
        </p:txBody>
      </p:sp>
      <p:sp>
        <p:nvSpPr>
          <p:cNvPr id="50" name="Rectangle 40">
            <a:extLst>
              <a:ext uri="{FF2B5EF4-FFF2-40B4-BE49-F238E27FC236}">
                <a16:creationId xmlns:a16="http://schemas.microsoft.com/office/drawing/2014/main" id="{46029C2C-44B7-4CB5-B27D-FA37A55A5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2346" y="5050718"/>
            <a:ext cx="142057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Mild persistent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28629F2-C878-4D0C-BB65-83122403500A}"/>
              </a:ext>
            </a:extLst>
          </p:cNvPr>
          <p:cNvGrpSpPr/>
          <p:nvPr/>
        </p:nvGrpSpPr>
        <p:grpSpPr>
          <a:xfrm>
            <a:off x="5160520" y="2407273"/>
            <a:ext cx="298159" cy="2669152"/>
            <a:chOff x="5138954" y="2351857"/>
            <a:chExt cx="298159" cy="2669152"/>
          </a:xfrm>
        </p:grpSpPr>
        <p:sp>
          <p:nvSpPr>
            <p:cNvPr id="51" name="Rectangle 52">
              <a:extLst>
                <a:ext uri="{FF2B5EF4-FFF2-40B4-BE49-F238E27FC236}">
                  <a16:creationId xmlns:a16="http://schemas.microsoft.com/office/drawing/2014/main" id="{C120E2E0-5525-4031-A477-2E0FE10B51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7727" y="4805565"/>
              <a:ext cx="9938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52" name="Rectangle 53">
              <a:extLst>
                <a:ext uri="{FF2B5EF4-FFF2-40B4-BE49-F238E27FC236}">
                  <a16:creationId xmlns:a16="http://schemas.microsoft.com/office/drawing/2014/main" id="{86228784-EE42-47C5-9329-EEEB051E76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8341" y="4314825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53" name="Rectangle 54">
              <a:extLst>
                <a:ext uri="{FF2B5EF4-FFF2-40B4-BE49-F238E27FC236}">
                  <a16:creationId xmlns:a16="http://schemas.microsoft.com/office/drawing/2014/main" id="{7074B4EB-886A-4963-8725-010329BCB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8341" y="3824083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54" name="Rectangle 55">
              <a:extLst>
                <a:ext uri="{FF2B5EF4-FFF2-40B4-BE49-F238E27FC236}">
                  <a16:creationId xmlns:a16="http://schemas.microsoft.com/office/drawing/2014/main" id="{8C80E76D-B6AC-4DB7-8725-F979B6B93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8954" y="2351857"/>
              <a:ext cx="29815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100</a:t>
              </a:r>
            </a:p>
          </p:txBody>
        </p:sp>
        <p:sp>
          <p:nvSpPr>
            <p:cNvPr id="55" name="Rectangle 56">
              <a:extLst>
                <a:ext uri="{FF2B5EF4-FFF2-40B4-BE49-F238E27FC236}">
                  <a16:creationId xmlns:a16="http://schemas.microsoft.com/office/drawing/2014/main" id="{422D103B-16B1-40B4-8CF8-F3B9E8FFF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8341" y="2842599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80</a:t>
              </a:r>
            </a:p>
          </p:txBody>
        </p:sp>
        <p:sp>
          <p:nvSpPr>
            <p:cNvPr id="56" name="Rectangle 57">
              <a:extLst>
                <a:ext uri="{FF2B5EF4-FFF2-40B4-BE49-F238E27FC236}">
                  <a16:creationId xmlns:a16="http://schemas.microsoft.com/office/drawing/2014/main" id="{BC1A9E9E-6A63-4856-B76B-9E66F38E94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8341" y="3333341"/>
              <a:ext cx="1987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12191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60</a:t>
              </a:r>
            </a:p>
          </p:txBody>
        </p:sp>
      </p:grpSp>
      <p:sp>
        <p:nvSpPr>
          <p:cNvPr id="57" name="Rectangle 37">
            <a:extLst>
              <a:ext uri="{FF2B5EF4-FFF2-40B4-BE49-F238E27FC236}">
                <a16:creationId xmlns:a16="http://schemas.microsoft.com/office/drawing/2014/main" id="{8104DC51-F9C5-451B-B73C-DB7FFAFCA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6067" y="5320396"/>
            <a:ext cx="300755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Asthma severity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96D4147-C72B-4156-9107-CB6F4A44E7AA}"/>
              </a:ext>
            </a:extLst>
          </p:cNvPr>
          <p:cNvSpPr/>
          <p:nvPr/>
        </p:nvSpPr>
        <p:spPr>
          <a:xfrm>
            <a:off x="5570442" y="1811543"/>
            <a:ext cx="55556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Use of SABA and regular ICS therapy according </a:t>
            </a:r>
            <a:br>
              <a:rPr kumimoji="0" lang="en-GB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to symptom severity (N=2803)</a:t>
            </a:r>
            <a:r>
              <a:rPr kumimoji="0" lang="en-GB" sz="1600" b="1" i="0" u="none" strike="noStrike" kern="1200" cap="none" spc="0" normalizeH="0" baseline="3000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BEE7A74D-79C8-4BD4-A88E-48FDC96CAF7B}"/>
              </a:ext>
            </a:extLst>
          </p:cNvPr>
          <p:cNvSpPr/>
          <p:nvPr/>
        </p:nvSpPr>
        <p:spPr>
          <a:xfrm>
            <a:off x="3882017" y="1663879"/>
            <a:ext cx="407986" cy="4096519"/>
          </a:xfrm>
          <a:prstGeom prst="leftBrace">
            <a:avLst>
              <a:gd name="adj1" fmla="val 56964"/>
              <a:gd name="adj2" fmla="val 50000"/>
            </a:avLst>
          </a:prstGeom>
          <a:ln w="57150" cap="rnd">
            <a:solidFill>
              <a:schemeClr val="accent4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FF6C51FB-1140-4349-BD1E-D6871CCAC0EF}"/>
              </a:ext>
            </a:extLst>
          </p:cNvPr>
          <p:cNvGrpSpPr/>
          <p:nvPr/>
        </p:nvGrpSpPr>
        <p:grpSpPr>
          <a:xfrm>
            <a:off x="516884" y="2572309"/>
            <a:ext cx="3231413" cy="2271230"/>
            <a:chOff x="385266" y="2530746"/>
            <a:chExt cx="3231413" cy="227123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615035A-AE65-48BC-9B5F-4B3A8C0679AB}"/>
                </a:ext>
              </a:extLst>
            </p:cNvPr>
            <p:cNvSpPr/>
            <p:nvPr/>
          </p:nvSpPr>
          <p:spPr>
            <a:xfrm>
              <a:off x="385266" y="2615981"/>
              <a:ext cx="3231413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Within a 1-month period, over 70% of adult patients with persistent asthma had used </a:t>
              </a: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SABA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inhalers</a:t>
              </a: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; whereas approximately one </a:t>
              </a:r>
              <a:b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quarter had used </a:t>
              </a:r>
              <a:b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GB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regular ICS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*</a:t>
              </a:r>
              <a:r>
                <a:rPr kumimoji="0" lang="en-GB" sz="2000" b="0" i="0" u="none" strike="noStrike" kern="1200" cap="none" spc="0" normalizeH="0" baseline="30000" noProof="0" dirty="0">
                  <a:ln>
                    <a:noFill/>
                  </a:ln>
                  <a:effectLst/>
                  <a:uLnTx/>
                  <a:uFillTx/>
                  <a:latin typeface="Arial"/>
                  <a:ea typeface="+mn-ea"/>
                  <a:cs typeface="+mn-cs"/>
                </a:rPr>
                <a:t>1</a:t>
              </a:r>
              <a:endParaRPr kumimoji="0" lang="en-GB" sz="18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CBAC0074-3943-418D-B7ED-92B13EAC2D99}"/>
                </a:ext>
              </a:extLst>
            </p:cNvPr>
            <p:cNvGrpSpPr/>
            <p:nvPr/>
          </p:nvGrpSpPr>
          <p:grpSpPr>
            <a:xfrm>
              <a:off x="2741931" y="4002380"/>
              <a:ext cx="799596" cy="799596"/>
              <a:chOff x="2661176" y="3952513"/>
              <a:chExt cx="907036" cy="907036"/>
            </a:xfrm>
          </p:grpSpPr>
          <p:sp>
            <p:nvSpPr>
              <p:cNvPr id="62" name="Teardrop 61">
                <a:extLst>
                  <a:ext uri="{FF2B5EF4-FFF2-40B4-BE49-F238E27FC236}">
                    <a16:creationId xmlns:a16="http://schemas.microsoft.com/office/drawing/2014/main" id="{7D99D95C-247A-426C-BDF9-2E10E855A951}"/>
                  </a:ext>
                </a:extLst>
              </p:cNvPr>
              <p:cNvSpPr/>
              <p:nvPr/>
            </p:nvSpPr>
            <p:spPr>
              <a:xfrm rot="10800000">
                <a:off x="2661176" y="3952513"/>
                <a:ext cx="907036" cy="907036"/>
              </a:xfrm>
              <a:prstGeom prst="teardrop">
                <a:avLst/>
              </a:prstGeom>
              <a:solidFill>
                <a:schemeClr val="accent1"/>
              </a:solidFill>
              <a:ln w="127000" cap="flat" cmpd="sng" algn="ctr">
                <a:solidFill>
                  <a:schemeClr val="accent1">
                    <a:alpha val="2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3EEA18E5-8D5D-43D5-8405-46AACBE22C22}"/>
                  </a:ext>
                </a:extLst>
              </p:cNvPr>
              <p:cNvSpPr/>
              <p:nvPr/>
            </p:nvSpPr>
            <p:spPr>
              <a:xfrm>
                <a:off x="2852423" y="4136048"/>
                <a:ext cx="492474" cy="587756"/>
              </a:xfrm>
              <a:custGeom>
                <a:avLst/>
                <a:gdLst>
                  <a:gd name="connsiteX0" fmla="*/ 4003653 w 4086225"/>
                  <a:gd name="connsiteY0" fmla="*/ 3590052 h 4876800"/>
                  <a:gd name="connsiteX1" fmla="*/ 3345552 w 4086225"/>
                  <a:gd name="connsiteY1" fmla="*/ 3590052 h 4876800"/>
                  <a:gd name="connsiteX2" fmla="*/ 3345552 w 4086225"/>
                  <a:gd name="connsiteY2" fmla="*/ 3528521 h 4876800"/>
                  <a:gd name="connsiteX3" fmla="*/ 3258684 w 4086225"/>
                  <a:gd name="connsiteY3" fmla="*/ 3441653 h 4876800"/>
                  <a:gd name="connsiteX4" fmla="*/ 2862101 w 4086225"/>
                  <a:gd name="connsiteY4" fmla="*/ 3441653 h 4876800"/>
                  <a:gd name="connsiteX5" fmla="*/ 2776042 w 4086225"/>
                  <a:gd name="connsiteY5" fmla="*/ 3147273 h 4876800"/>
                  <a:gd name="connsiteX6" fmla="*/ 2668286 w 4086225"/>
                  <a:gd name="connsiteY6" fmla="*/ 3088265 h 4876800"/>
                  <a:gd name="connsiteX7" fmla="*/ 2609279 w 4086225"/>
                  <a:gd name="connsiteY7" fmla="*/ 3196022 h 4876800"/>
                  <a:gd name="connsiteX8" fmla="*/ 2681088 w 4086225"/>
                  <a:gd name="connsiteY8" fmla="*/ 3441643 h 4876800"/>
                  <a:gd name="connsiteX9" fmla="*/ 1454496 w 4086225"/>
                  <a:gd name="connsiteY9" fmla="*/ 3441643 h 4876800"/>
                  <a:gd name="connsiteX10" fmla="*/ 1367628 w 4086225"/>
                  <a:gd name="connsiteY10" fmla="*/ 3528511 h 4876800"/>
                  <a:gd name="connsiteX11" fmla="*/ 1454496 w 4086225"/>
                  <a:gd name="connsiteY11" fmla="*/ 3615379 h 4876800"/>
                  <a:gd name="connsiteX12" fmla="*/ 3171806 w 4086225"/>
                  <a:gd name="connsiteY12" fmla="*/ 3615379 h 4876800"/>
                  <a:gd name="connsiteX13" fmla="*/ 3171806 w 4086225"/>
                  <a:gd name="connsiteY13" fmla="*/ 4703068 h 4876800"/>
                  <a:gd name="connsiteX14" fmla="*/ 1358408 w 4086225"/>
                  <a:gd name="connsiteY14" fmla="*/ 4703068 h 4876800"/>
                  <a:gd name="connsiteX15" fmla="*/ 1124970 w 4086225"/>
                  <a:gd name="connsiteY15" fmla="*/ 4528112 h 4876800"/>
                  <a:gd name="connsiteX16" fmla="*/ 858136 w 4086225"/>
                  <a:gd name="connsiteY16" fmla="*/ 3615398 h 4876800"/>
                  <a:gd name="connsiteX17" fmla="*/ 1164555 w 4086225"/>
                  <a:gd name="connsiteY17" fmla="*/ 3615398 h 4876800"/>
                  <a:gd name="connsiteX18" fmla="*/ 1251423 w 4086225"/>
                  <a:gd name="connsiteY18" fmla="*/ 3528530 h 4876800"/>
                  <a:gd name="connsiteX19" fmla="*/ 1164555 w 4086225"/>
                  <a:gd name="connsiteY19" fmla="*/ 3441662 h 4876800"/>
                  <a:gd name="connsiteX20" fmla="*/ 807339 w 4086225"/>
                  <a:gd name="connsiteY20" fmla="*/ 3441662 h 4876800"/>
                  <a:gd name="connsiteX21" fmla="*/ 194615 w 4086225"/>
                  <a:gd name="connsiteY21" fmla="*/ 1345819 h 4876800"/>
                  <a:gd name="connsiteX22" fmla="*/ 1920812 w 4086225"/>
                  <a:gd name="connsiteY22" fmla="*/ 841156 h 4876800"/>
                  <a:gd name="connsiteX23" fmla="*/ 2530221 w 4086225"/>
                  <a:gd name="connsiteY23" fmla="*/ 2925655 h 4876800"/>
                  <a:gd name="connsiteX24" fmla="*/ 2637978 w 4086225"/>
                  <a:gd name="connsiteY24" fmla="*/ 2984662 h 4876800"/>
                  <a:gd name="connsiteX25" fmla="*/ 2696985 w 4086225"/>
                  <a:gd name="connsiteY25" fmla="*/ 2876906 h 4876800"/>
                  <a:gd name="connsiteX26" fmla="*/ 2063211 w 4086225"/>
                  <a:gd name="connsiteY26" fmla="*/ 709016 h 4876800"/>
                  <a:gd name="connsiteX27" fmla="*/ 1955454 w 4086225"/>
                  <a:gd name="connsiteY27" fmla="*/ 650008 h 4876800"/>
                  <a:gd name="connsiteX28" fmla="*/ 1740523 w 4086225"/>
                  <a:gd name="connsiteY28" fmla="*/ 712845 h 4876800"/>
                  <a:gd name="connsiteX29" fmla="*/ 1591675 w 4086225"/>
                  <a:gd name="connsiteY29" fmla="*/ 203800 h 4876800"/>
                  <a:gd name="connsiteX30" fmla="*/ 1455906 w 4086225"/>
                  <a:gd name="connsiteY30" fmla="*/ 34922 h 4876800"/>
                  <a:gd name="connsiteX31" fmla="*/ 1240489 w 4086225"/>
                  <a:gd name="connsiteY31" fmla="*/ 11509 h 4876800"/>
                  <a:gd name="connsiteX32" fmla="*/ 285169 w 4086225"/>
                  <a:gd name="connsiteY32" fmla="*/ 290811 h 4876800"/>
                  <a:gd name="connsiteX33" fmla="*/ 116281 w 4086225"/>
                  <a:gd name="connsiteY33" fmla="*/ 426580 h 4876800"/>
                  <a:gd name="connsiteX34" fmla="*/ 92869 w 4086225"/>
                  <a:gd name="connsiteY34" fmla="*/ 642007 h 4876800"/>
                  <a:gd name="connsiteX35" fmla="*/ 175927 w 4086225"/>
                  <a:gd name="connsiteY35" fmla="*/ 926071 h 4876800"/>
                  <a:gd name="connsiteX36" fmla="*/ 259261 w 4086225"/>
                  <a:gd name="connsiteY36" fmla="*/ 988584 h 4876800"/>
                  <a:gd name="connsiteX37" fmla="*/ 283674 w 4086225"/>
                  <a:gd name="connsiteY37" fmla="*/ 985079 h 4876800"/>
                  <a:gd name="connsiteX38" fmla="*/ 342681 w 4086225"/>
                  <a:gd name="connsiteY38" fmla="*/ 877313 h 4876800"/>
                  <a:gd name="connsiteX39" fmla="*/ 259623 w 4086225"/>
                  <a:gd name="connsiteY39" fmla="*/ 593249 h 4876800"/>
                  <a:gd name="connsiteX40" fmla="*/ 268662 w 4086225"/>
                  <a:gd name="connsiteY40" fmla="*/ 510029 h 4876800"/>
                  <a:gd name="connsiteX41" fmla="*/ 333909 w 4086225"/>
                  <a:gd name="connsiteY41" fmla="*/ 457584 h 4876800"/>
                  <a:gd name="connsiteX42" fmla="*/ 1289238 w 4086225"/>
                  <a:gd name="connsiteY42" fmla="*/ 178292 h 4876800"/>
                  <a:gd name="connsiteX43" fmla="*/ 1372448 w 4086225"/>
                  <a:gd name="connsiteY43" fmla="*/ 187341 h 4876800"/>
                  <a:gd name="connsiteX44" fmla="*/ 1424893 w 4086225"/>
                  <a:gd name="connsiteY44" fmla="*/ 252578 h 4876800"/>
                  <a:gd name="connsiteX45" fmla="*/ 1573740 w 4086225"/>
                  <a:gd name="connsiteY45" fmla="*/ 761622 h 4876800"/>
                  <a:gd name="connsiteX46" fmla="*/ 62494 w 4086225"/>
                  <a:gd name="connsiteY46" fmla="*/ 1203430 h 4876800"/>
                  <a:gd name="connsiteX47" fmla="*/ 10668 w 4086225"/>
                  <a:gd name="connsiteY47" fmla="*/ 1245092 h 4876800"/>
                  <a:gd name="connsiteX48" fmla="*/ 3486 w 4086225"/>
                  <a:gd name="connsiteY48" fmla="*/ 1311196 h 4876800"/>
                  <a:gd name="connsiteX49" fmla="*/ 958225 w 4086225"/>
                  <a:gd name="connsiteY49" fmla="*/ 4576861 h 4876800"/>
                  <a:gd name="connsiteX50" fmla="*/ 1358418 w 4086225"/>
                  <a:gd name="connsiteY50" fmla="*/ 4876813 h 4876800"/>
                  <a:gd name="connsiteX51" fmla="*/ 3258693 w 4086225"/>
                  <a:gd name="connsiteY51" fmla="*/ 4876813 h 4876800"/>
                  <a:gd name="connsiteX52" fmla="*/ 3345562 w 4086225"/>
                  <a:gd name="connsiteY52" fmla="*/ 4789945 h 4876800"/>
                  <a:gd name="connsiteX53" fmla="*/ 3345562 w 4086225"/>
                  <a:gd name="connsiteY53" fmla="*/ 3763797 h 4876800"/>
                  <a:gd name="connsiteX54" fmla="*/ 3916795 w 4086225"/>
                  <a:gd name="connsiteY54" fmla="*/ 3763797 h 4876800"/>
                  <a:gd name="connsiteX55" fmla="*/ 3916795 w 4086225"/>
                  <a:gd name="connsiteY55" fmla="*/ 4601045 h 4876800"/>
                  <a:gd name="connsiteX56" fmla="*/ 3525089 w 4086225"/>
                  <a:gd name="connsiteY56" fmla="*/ 4601045 h 4876800"/>
                  <a:gd name="connsiteX57" fmla="*/ 3438221 w 4086225"/>
                  <a:gd name="connsiteY57" fmla="*/ 4687913 h 4876800"/>
                  <a:gd name="connsiteX58" fmla="*/ 3525089 w 4086225"/>
                  <a:gd name="connsiteY58" fmla="*/ 4774781 h 4876800"/>
                  <a:gd name="connsiteX59" fmla="*/ 4003653 w 4086225"/>
                  <a:gd name="connsiteY59" fmla="*/ 4774781 h 4876800"/>
                  <a:gd name="connsiteX60" fmla="*/ 4090521 w 4086225"/>
                  <a:gd name="connsiteY60" fmla="*/ 4687913 h 4876800"/>
                  <a:gd name="connsiteX61" fmla="*/ 4090521 w 4086225"/>
                  <a:gd name="connsiteY61" fmla="*/ 3676929 h 4876800"/>
                  <a:gd name="connsiteX62" fmla="*/ 4003653 w 4086225"/>
                  <a:gd name="connsiteY62" fmla="*/ 3590052 h 487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4086225" h="4876800">
                    <a:moveTo>
                      <a:pt x="4003653" y="3590052"/>
                    </a:moveTo>
                    <a:lnTo>
                      <a:pt x="3345552" y="3590052"/>
                    </a:lnTo>
                    <a:lnTo>
                      <a:pt x="3345552" y="3528521"/>
                    </a:lnTo>
                    <a:cubicBezTo>
                      <a:pt x="3345552" y="3480543"/>
                      <a:pt x="3306661" y="3441653"/>
                      <a:pt x="3258684" y="3441653"/>
                    </a:cubicBezTo>
                    <a:lnTo>
                      <a:pt x="2862101" y="3441653"/>
                    </a:lnTo>
                    <a:lnTo>
                      <a:pt x="2776042" y="3147273"/>
                    </a:lnTo>
                    <a:cubicBezTo>
                      <a:pt x="2762574" y="3101220"/>
                      <a:pt x="2714321" y="3074845"/>
                      <a:pt x="2668286" y="3088265"/>
                    </a:cubicBezTo>
                    <a:cubicBezTo>
                      <a:pt x="2622233" y="3101734"/>
                      <a:pt x="2595820" y="3149978"/>
                      <a:pt x="2609279" y="3196022"/>
                    </a:cubicBezTo>
                    <a:lnTo>
                      <a:pt x="2681088" y="3441643"/>
                    </a:lnTo>
                    <a:lnTo>
                      <a:pt x="1454496" y="3441643"/>
                    </a:lnTo>
                    <a:cubicBezTo>
                      <a:pt x="1406519" y="3441643"/>
                      <a:pt x="1367628" y="3480534"/>
                      <a:pt x="1367628" y="3528511"/>
                    </a:cubicBezTo>
                    <a:cubicBezTo>
                      <a:pt x="1367628" y="3576489"/>
                      <a:pt x="1406519" y="3615379"/>
                      <a:pt x="1454496" y="3615379"/>
                    </a:cubicBezTo>
                    <a:lnTo>
                      <a:pt x="3171806" y="3615379"/>
                    </a:lnTo>
                    <a:lnTo>
                      <a:pt x="3171806" y="4703068"/>
                    </a:lnTo>
                    <a:lnTo>
                      <a:pt x="1358408" y="4703068"/>
                    </a:lnTo>
                    <a:cubicBezTo>
                      <a:pt x="1251080" y="4703068"/>
                      <a:pt x="1155088" y="4631125"/>
                      <a:pt x="1124970" y="4528112"/>
                    </a:cubicBezTo>
                    <a:lnTo>
                      <a:pt x="858136" y="3615398"/>
                    </a:lnTo>
                    <a:lnTo>
                      <a:pt x="1164555" y="3615398"/>
                    </a:lnTo>
                    <a:cubicBezTo>
                      <a:pt x="1212533" y="3615398"/>
                      <a:pt x="1251423" y="3576507"/>
                      <a:pt x="1251423" y="3528530"/>
                    </a:cubicBezTo>
                    <a:cubicBezTo>
                      <a:pt x="1251423" y="3480553"/>
                      <a:pt x="1212533" y="3441662"/>
                      <a:pt x="1164555" y="3441662"/>
                    </a:cubicBezTo>
                    <a:lnTo>
                      <a:pt x="807339" y="3441662"/>
                    </a:lnTo>
                    <a:lnTo>
                      <a:pt x="194615" y="1345819"/>
                    </a:lnTo>
                    <a:lnTo>
                      <a:pt x="1920812" y="841156"/>
                    </a:lnTo>
                    <a:lnTo>
                      <a:pt x="2530221" y="2925655"/>
                    </a:lnTo>
                    <a:cubicBezTo>
                      <a:pt x="2543690" y="2971718"/>
                      <a:pt x="2591924" y="2998102"/>
                      <a:pt x="2637978" y="2984662"/>
                    </a:cubicBezTo>
                    <a:cubicBezTo>
                      <a:pt x="2684031" y="2971194"/>
                      <a:pt x="2710444" y="2922950"/>
                      <a:pt x="2696985" y="2876906"/>
                    </a:cubicBezTo>
                    <a:lnTo>
                      <a:pt x="2063211" y="709016"/>
                    </a:lnTo>
                    <a:cubicBezTo>
                      <a:pt x="2049752" y="662962"/>
                      <a:pt x="2001536" y="636597"/>
                      <a:pt x="1955454" y="650008"/>
                    </a:cubicBezTo>
                    <a:lnTo>
                      <a:pt x="1740523" y="712845"/>
                    </a:lnTo>
                    <a:lnTo>
                      <a:pt x="1591675" y="203800"/>
                    </a:lnTo>
                    <a:cubicBezTo>
                      <a:pt x="1570444" y="131220"/>
                      <a:pt x="1522238" y="71250"/>
                      <a:pt x="1455906" y="34922"/>
                    </a:cubicBezTo>
                    <a:cubicBezTo>
                      <a:pt x="1389574" y="-1387"/>
                      <a:pt x="1313079" y="-9722"/>
                      <a:pt x="1240489" y="11509"/>
                    </a:cubicBezTo>
                    <a:lnTo>
                      <a:pt x="285169" y="290811"/>
                    </a:lnTo>
                    <a:cubicBezTo>
                      <a:pt x="212579" y="312033"/>
                      <a:pt x="152600" y="360248"/>
                      <a:pt x="116281" y="426580"/>
                    </a:cubicBezTo>
                    <a:cubicBezTo>
                      <a:pt x="79963" y="492912"/>
                      <a:pt x="71638" y="569427"/>
                      <a:pt x="92869" y="642007"/>
                    </a:cubicBezTo>
                    <a:lnTo>
                      <a:pt x="175927" y="926071"/>
                    </a:lnTo>
                    <a:cubicBezTo>
                      <a:pt x="187014" y="963981"/>
                      <a:pt x="221666" y="988584"/>
                      <a:pt x="259261" y="988584"/>
                    </a:cubicBezTo>
                    <a:cubicBezTo>
                      <a:pt x="267338" y="988584"/>
                      <a:pt x="275549" y="987450"/>
                      <a:pt x="283674" y="985079"/>
                    </a:cubicBezTo>
                    <a:cubicBezTo>
                      <a:pt x="329727" y="971610"/>
                      <a:pt x="356140" y="923366"/>
                      <a:pt x="342681" y="877313"/>
                    </a:cubicBezTo>
                    <a:lnTo>
                      <a:pt x="259623" y="593249"/>
                    </a:lnTo>
                    <a:cubicBezTo>
                      <a:pt x="251422" y="565207"/>
                      <a:pt x="254632" y="535651"/>
                      <a:pt x="268662" y="510029"/>
                    </a:cubicBezTo>
                    <a:cubicBezTo>
                      <a:pt x="282693" y="484407"/>
                      <a:pt x="305867" y="465766"/>
                      <a:pt x="333909" y="457584"/>
                    </a:cubicBezTo>
                    <a:lnTo>
                      <a:pt x="1289238" y="178292"/>
                    </a:lnTo>
                    <a:cubicBezTo>
                      <a:pt x="1317270" y="170091"/>
                      <a:pt x="1346826" y="173301"/>
                      <a:pt x="1372448" y="187341"/>
                    </a:cubicBezTo>
                    <a:cubicBezTo>
                      <a:pt x="1398070" y="201371"/>
                      <a:pt x="1416701" y="224536"/>
                      <a:pt x="1424893" y="252578"/>
                    </a:cubicBezTo>
                    <a:lnTo>
                      <a:pt x="1573740" y="761622"/>
                    </a:lnTo>
                    <a:lnTo>
                      <a:pt x="62494" y="1203430"/>
                    </a:lnTo>
                    <a:cubicBezTo>
                      <a:pt x="40386" y="1209897"/>
                      <a:pt x="21736" y="1224880"/>
                      <a:pt x="10668" y="1245092"/>
                    </a:cubicBezTo>
                    <a:cubicBezTo>
                      <a:pt x="-390" y="1265304"/>
                      <a:pt x="-2972" y="1289069"/>
                      <a:pt x="3486" y="1311196"/>
                    </a:cubicBezTo>
                    <a:lnTo>
                      <a:pt x="958225" y="4576861"/>
                    </a:lnTo>
                    <a:cubicBezTo>
                      <a:pt x="1009860" y="4753474"/>
                      <a:pt x="1174433" y="4876813"/>
                      <a:pt x="1358418" y="4876813"/>
                    </a:cubicBezTo>
                    <a:lnTo>
                      <a:pt x="3258693" y="4876813"/>
                    </a:lnTo>
                    <a:cubicBezTo>
                      <a:pt x="3306671" y="4876813"/>
                      <a:pt x="3345562" y="4837922"/>
                      <a:pt x="3345562" y="4789945"/>
                    </a:cubicBezTo>
                    <a:lnTo>
                      <a:pt x="3345562" y="3763797"/>
                    </a:lnTo>
                    <a:lnTo>
                      <a:pt x="3916795" y="3763797"/>
                    </a:lnTo>
                    <a:lnTo>
                      <a:pt x="3916795" y="4601045"/>
                    </a:lnTo>
                    <a:lnTo>
                      <a:pt x="3525089" y="4601045"/>
                    </a:lnTo>
                    <a:cubicBezTo>
                      <a:pt x="3477111" y="4601045"/>
                      <a:pt x="3438221" y="4639936"/>
                      <a:pt x="3438221" y="4687913"/>
                    </a:cubicBezTo>
                    <a:cubicBezTo>
                      <a:pt x="3438221" y="4735891"/>
                      <a:pt x="3477111" y="4774781"/>
                      <a:pt x="3525089" y="4774781"/>
                    </a:cubicBezTo>
                    <a:lnTo>
                      <a:pt x="4003653" y="4774781"/>
                    </a:lnTo>
                    <a:cubicBezTo>
                      <a:pt x="4051631" y="4774781"/>
                      <a:pt x="4090521" y="4735891"/>
                      <a:pt x="4090521" y="4687913"/>
                    </a:cubicBezTo>
                    <a:lnTo>
                      <a:pt x="4090521" y="3676929"/>
                    </a:lnTo>
                    <a:cubicBezTo>
                      <a:pt x="4090521" y="3628952"/>
                      <a:pt x="4051631" y="3590052"/>
                      <a:pt x="4003653" y="3590052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9B9FAA7-1688-4EE6-B68F-7F60D7146E53}"/>
                </a:ext>
              </a:extLst>
            </p:cNvPr>
            <p:cNvGrpSpPr/>
            <p:nvPr/>
          </p:nvGrpSpPr>
          <p:grpSpPr>
            <a:xfrm>
              <a:off x="483091" y="2530746"/>
              <a:ext cx="3091382" cy="2271230"/>
              <a:chOff x="483091" y="2530746"/>
              <a:chExt cx="2986821" cy="2271230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1767ADAA-52BE-4045-B186-69DFDE2E195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3091" y="2530746"/>
                <a:ext cx="2986821" cy="0"/>
              </a:xfrm>
              <a:prstGeom prst="line">
                <a:avLst/>
              </a:prstGeom>
              <a:ln w="19050" cap="rnd">
                <a:solidFill>
                  <a:schemeClr val="accent1"/>
                </a:solidFill>
                <a:round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A5B263CB-F31A-4321-A580-584EE911D88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83091" y="4801976"/>
                <a:ext cx="1942717" cy="0"/>
              </a:xfrm>
              <a:prstGeom prst="line">
                <a:avLst/>
              </a:prstGeom>
              <a:ln w="19050" cap="rnd">
                <a:solidFill>
                  <a:schemeClr val="accent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E63C5B3-FBD0-4829-A668-D470189F75AE}"/>
              </a:ext>
            </a:extLst>
          </p:cNvPr>
          <p:cNvSpPr/>
          <p:nvPr/>
        </p:nvSpPr>
        <p:spPr>
          <a:xfrm>
            <a:off x="5570442" y="2507150"/>
            <a:ext cx="5555673" cy="2457218"/>
          </a:xfrm>
          <a:custGeom>
            <a:avLst/>
            <a:gdLst>
              <a:gd name="connsiteX0" fmla="*/ 0 w 5555673"/>
              <a:gd name="connsiteY0" fmla="*/ 0 h 2417618"/>
              <a:gd name="connsiteX1" fmla="*/ 0 w 5555673"/>
              <a:gd name="connsiteY1" fmla="*/ 2417618 h 2417618"/>
              <a:gd name="connsiteX2" fmla="*/ 5555673 w 5555673"/>
              <a:gd name="connsiteY2" fmla="*/ 2417618 h 241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55673" h="2417618">
                <a:moveTo>
                  <a:pt x="0" y="0"/>
                </a:moveTo>
                <a:lnTo>
                  <a:pt x="0" y="2417618"/>
                </a:lnTo>
                <a:lnTo>
                  <a:pt x="5555673" y="2417618"/>
                </a:lnTo>
              </a:path>
            </a:pathLst>
          </a:custGeom>
          <a:noFill/>
          <a:ln w="19050" cap="sq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Line 36">
            <a:extLst>
              <a:ext uri="{FF2B5EF4-FFF2-40B4-BE49-F238E27FC236}">
                <a16:creationId xmlns:a16="http://schemas.microsoft.com/office/drawing/2014/main" id="{E145BC80-635E-4E28-A91E-6F565A7A7B0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6943" y="2507150"/>
            <a:ext cx="73530" cy="0"/>
          </a:xfrm>
          <a:prstGeom prst="line">
            <a:avLst/>
          </a:prstGeom>
          <a:noFill/>
          <a:ln w="19050">
            <a:solidFill>
              <a:schemeClr val="tx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1919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Line 33">
            <a:extLst>
              <a:ext uri="{FF2B5EF4-FFF2-40B4-BE49-F238E27FC236}">
                <a16:creationId xmlns:a16="http://schemas.microsoft.com/office/drawing/2014/main" id="{502857FD-4A60-4BC2-85EF-4CF63EE5684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6943" y="4964368"/>
            <a:ext cx="73530" cy="0"/>
          </a:xfrm>
          <a:prstGeom prst="line">
            <a:avLst/>
          </a:prstGeom>
          <a:noFill/>
          <a:ln w="19050">
            <a:solidFill>
              <a:schemeClr val="tx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1919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Line 33">
            <a:extLst>
              <a:ext uri="{FF2B5EF4-FFF2-40B4-BE49-F238E27FC236}">
                <a16:creationId xmlns:a16="http://schemas.microsoft.com/office/drawing/2014/main" id="{ADAA41CA-6F2B-4665-A2E6-A8AB3006EC4C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5533677" y="5001134"/>
            <a:ext cx="73530" cy="0"/>
          </a:xfrm>
          <a:prstGeom prst="line">
            <a:avLst/>
          </a:prstGeom>
          <a:noFill/>
          <a:ln w="19050">
            <a:solidFill>
              <a:schemeClr val="tx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1919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Line 33">
            <a:extLst>
              <a:ext uri="{FF2B5EF4-FFF2-40B4-BE49-F238E27FC236}">
                <a16:creationId xmlns:a16="http://schemas.microsoft.com/office/drawing/2014/main" id="{DDDC1FDA-175D-47C3-825B-C821E065E3DA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7384553" y="5001134"/>
            <a:ext cx="73530" cy="0"/>
          </a:xfrm>
          <a:prstGeom prst="line">
            <a:avLst/>
          </a:prstGeom>
          <a:noFill/>
          <a:ln w="19050">
            <a:solidFill>
              <a:schemeClr val="tx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1919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Line 33">
            <a:extLst>
              <a:ext uri="{FF2B5EF4-FFF2-40B4-BE49-F238E27FC236}">
                <a16:creationId xmlns:a16="http://schemas.microsoft.com/office/drawing/2014/main" id="{E06C6AC4-20F2-4DD4-82BF-FA9E3BC611CD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9240054" y="5001134"/>
            <a:ext cx="73530" cy="0"/>
          </a:xfrm>
          <a:prstGeom prst="line">
            <a:avLst/>
          </a:prstGeom>
          <a:noFill/>
          <a:ln w="19050">
            <a:solidFill>
              <a:schemeClr val="tx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1919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Line 33">
            <a:extLst>
              <a:ext uri="{FF2B5EF4-FFF2-40B4-BE49-F238E27FC236}">
                <a16:creationId xmlns:a16="http://schemas.microsoft.com/office/drawing/2014/main" id="{D5BC45FA-0BEA-476D-8463-55162209F50B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11089350" y="5001134"/>
            <a:ext cx="73530" cy="0"/>
          </a:xfrm>
          <a:prstGeom prst="line">
            <a:avLst/>
          </a:prstGeom>
          <a:noFill/>
          <a:ln w="19050">
            <a:solidFill>
              <a:schemeClr val="tx1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1919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59D6B8C-CBC2-AC34-4390-C801C4601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841700" cy="720000"/>
          </a:xfrm>
        </p:spPr>
        <p:txBody>
          <a:bodyPr/>
          <a:lstStyle/>
          <a:p>
            <a:r>
              <a:rPr lang="en-GB"/>
              <a:t>Across all asthma severities, patients overuse SABA reliever therapy, often instead of ICS</a:t>
            </a:r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8EC9640A-6A0F-2C1C-17B5-22A641F6ECC4}"/>
              </a:ext>
            </a:extLst>
          </p:cNvPr>
          <p:cNvSpPr txBox="1">
            <a:spLocks/>
          </p:cNvSpPr>
          <p:nvPr/>
        </p:nvSpPr>
        <p:spPr>
          <a:xfrm>
            <a:off x="11154833" y="6251575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FD57BC55-1510-42AE-AB97-DB4D4BA64966}" type="slidenum">
              <a:rPr lang="en-GB" smtClean="0">
                <a:latin typeface="Arial"/>
              </a:rPr>
              <a:pPr>
                <a:defRPr/>
              </a:pPr>
              <a:t>3</a:t>
            </a:fld>
            <a:endParaRPr lang="en-GB"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9753FE-1DAF-16AE-DA5C-36A5A2B8F833}"/>
              </a:ext>
            </a:extLst>
          </p:cNvPr>
          <p:cNvSpPr txBox="1"/>
          <p:nvPr/>
        </p:nvSpPr>
        <p:spPr>
          <a:xfrm>
            <a:off x="9240711" y="5724218"/>
            <a:ext cx="20585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Adapted from Rabe KF, et al. 2000</a:t>
            </a:r>
          </a:p>
        </p:txBody>
      </p:sp>
    </p:spTree>
    <p:extLst>
      <p:ext uri="{BB962C8B-B14F-4D97-AF65-F5344CB8AC3E}">
        <p14:creationId xmlns:p14="http://schemas.microsoft.com/office/powerpoint/2010/main" val="283079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82AB8778-E91A-4C06-8EE2-93FC9ABCC86E}"/>
              </a:ext>
            </a:extLst>
          </p:cNvPr>
          <p:cNvSpPr/>
          <p:nvPr/>
        </p:nvSpPr>
        <p:spPr>
          <a:xfrm>
            <a:off x="6651960" y="1491277"/>
            <a:ext cx="5081160" cy="4340966"/>
          </a:xfrm>
          <a:prstGeom prst="roundRect">
            <a:avLst>
              <a:gd name="adj" fmla="val 4170"/>
            </a:avLst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EC2303-C043-4C84-AEC5-5B73832644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GINA, Global Initiative for Asthma; OCS, oral corticosteroid(s).</a:t>
            </a:r>
          </a:p>
          <a:p>
            <a:r>
              <a:rPr lang="en-GB" dirty="0"/>
              <a:t>1. Bleecker ER, et al. Am J Respir Crit Care Med. 2020;201:276–293; 2. Tran TN, et al. </a:t>
            </a:r>
            <a:r>
              <a:rPr lang="en-GB" dirty="0" err="1"/>
              <a:t>Eur</a:t>
            </a:r>
            <a:r>
              <a:rPr lang="en-GB" dirty="0"/>
              <a:t> Respir J. 2020;55:1902363; 3. Nan C, et al. </a:t>
            </a:r>
            <a:r>
              <a:rPr lang="en-GB" dirty="0" err="1"/>
              <a:t>Eur</a:t>
            </a:r>
            <a:r>
              <a:rPr lang="en-GB" dirty="0"/>
              <a:t> Respir J. 2019;54:OA1583 (abstract presented at ERS 2019).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C921098-A157-42E8-B0E1-9CF51E372DBF}"/>
              </a:ext>
            </a:extLst>
          </p:cNvPr>
          <p:cNvSpPr/>
          <p:nvPr/>
        </p:nvSpPr>
        <p:spPr>
          <a:xfrm>
            <a:off x="668087" y="2205212"/>
            <a:ext cx="5889887" cy="720000"/>
          </a:xfrm>
          <a:prstGeom prst="roundRect">
            <a:avLst/>
          </a:prstGeom>
          <a:solidFill>
            <a:schemeClr val="accent4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vert="horz" lIns="288000" rtlCol="0" anchor="ctr"/>
          <a:lstStyle/>
          <a:p>
            <a:pPr marL="358775"/>
            <a:r>
              <a:rPr lang="en-GB" sz="1600" dirty="0">
                <a:solidFill>
                  <a:schemeClr val="bg1"/>
                </a:solidFill>
              </a:rPr>
              <a:t>As many as </a:t>
            </a:r>
            <a:r>
              <a:rPr lang="en-GB" sz="2000" b="1" dirty="0">
                <a:solidFill>
                  <a:schemeClr val="bg1"/>
                </a:solidFill>
              </a:rPr>
              <a:t>93%</a:t>
            </a:r>
            <a:r>
              <a:rPr lang="en-GB" sz="1600" b="1" dirty="0">
                <a:solidFill>
                  <a:schemeClr val="bg1"/>
                </a:solidFill>
              </a:rPr>
              <a:t> </a:t>
            </a:r>
            <a:r>
              <a:rPr lang="en-GB" sz="1600" dirty="0">
                <a:solidFill>
                  <a:schemeClr val="bg1"/>
                </a:solidFill>
              </a:rPr>
              <a:t>of patients with moderate to severe asthma have received short-term OCS treatment</a:t>
            </a:r>
            <a:r>
              <a:rPr lang="en-GB" sz="1600" baseline="30000" dirty="0">
                <a:solidFill>
                  <a:schemeClr val="bg1"/>
                </a:solidFill>
              </a:rPr>
              <a:t>1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285EAE9-EF39-4299-89D3-A32957528078}"/>
              </a:ext>
            </a:extLst>
          </p:cNvPr>
          <p:cNvSpPr/>
          <p:nvPr/>
        </p:nvSpPr>
        <p:spPr>
          <a:xfrm>
            <a:off x="458880" y="2169212"/>
            <a:ext cx="792000" cy="792000"/>
          </a:xfrm>
          <a:prstGeom prst="ellipse">
            <a:avLst/>
          </a:prstGeom>
          <a:solidFill>
            <a:schemeClr val="tx2"/>
          </a:solidFill>
          <a:ln w="127000" cap="flat" cmpd="sng" algn="ctr">
            <a:solidFill>
              <a:schemeClr val="tx2">
                <a:alpha val="2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A83A3E3-724B-4835-9C46-7F98229E40F0}"/>
              </a:ext>
            </a:extLst>
          </p:cNvPr>
          <p:cNvGraphicFramePr/>
          <p:nvPr/>
        </p:nvGraphicFramePr>
        <p:xfrm>
          <a:off x="458880" y="2164891"/>
          <a:ext cx="792000" cy="785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9598BCC-F422-432B-BC49-CB3548EB811F}"/>
              </a:ext>
            </a:extLst>
          </p:cNvPr>
          <p:cNvSpPr/>
          <p:nvPr/>
        </p:nvSpPr>
        <p:spPr>
          <a:xfrm>
            <a:off x="668087" y="4571339"/>
            <a:ext cx="5824329" cy="720000"/>
          </a:xfrm>
          <a:prstGeom prst="roundRect">
            <a:avLst/>
          </a:prstGeom>
          <a:solidFill>
            <a:schemeClr val="accent4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vert="horz" lIns="288000" rtlCol="0" anchor="ctr"/>
          <a:lstStyle/>
          <a:p>
            <a:pPr marL="358775"/>
            <a:r>
              <a:rPr lang="en-GB" sz="2000" b="1" dirty="0">
                <a:solidFill>
                  <a:schemeClr val="bg1"/>
                </a:solidFill>
              </a:rPr>
              <a:t>42–61% </a:t>
            </a:r>
            <a:r>
              <a:rPr lang="en-GB" sz="1600" dirty="0">
                <a:solidFill>
                  <a:schemeClr val="bg1"/>
                </a:solidFill>
              </a:rPr>
              <a:t>of high-OCS users have mild-to-moderate asthma</a:t>
            </a:r>
            <a:r>
              <a:rPr lang="en-GB" sz="1600" baseline="30000" dirty="0">
                <a:solidFill>
                  <a:schemeClr val="bg1"/>
                </a:solidFill>
              </a:rPr>
              <a:t>2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6E1C44B-AB0C-4C1F-A2C2-0F3ED5251CCC}"/>
              </a:ext>
            </a:extLst>
          </p:cNvPr>
          <p:cNvSpPr/>
          <p:nvPr/>
        </p:nvSpPr>
        <p:spPr>
          <a:xfrm>
            <a:off x="458880" y="4535339"/>
            <a:ext cx="792000" cy="792000"/>
          </a:xfrm>
          <a:prstGeom prst="ellipse">
            <a:avLst/>
          </a:prstGeom>
          <a:solidFill>
            <a:schemeClr val="tx2"/>
          </a:solidFill>
          <a:ln w="127000" cap="flat" cmpd="sng" algn="ctr">
            <a:solidFill>
              <a:schemeClr val="tx2">
                <a:alpha val="2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57" name="Chart 56">
            <a:extLst>
              <a:ext uri="{FF2B5EF4-FFF2-40B4-BE49-F238E27FC236}">
                <a16:creationId xmlns:a16="http://schemas.microsoft.com/office/drawing/2014/main" id="{8D986ACC-FC16-40BD-8099-E42AB75BE5BD}"/>
              </a:ext>
            </a:extLst>
          </p:cNvPr>
          <p:cNvGraphicFramePr/>
          <p:nvPr/>
        </p:nvGraphicFramePr>
        <p:xfrm>
          <a:off x="458880" y="4525808"/>
          <a:ext cx="792000" cy="785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FFC560FA-CCB8-4D8F-BA97-21DCB815D2FF}"/>
              </a:ext>
            </a:extLst>
          </p:cNvPr>
          <p:cNvSpPr/>
          <p:nvPr/>
        </p:nvSpPr>
        <p:spPr>
          <a:xfrm>
            <a:off x="668087" y="3389092"/>
            <a:ext cx="5889888" cy="720000"/>
          </a:xfrm>
          <a:prstGeom prst="roundRect">
            <a:avLst/>
          </a:prstGeom>
          <a:solidFill>
            <a:schemeClr val="accent4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vert="horz" lIns="288000" rtlCol="0" anchor="ctr"/>
          <a:lstStyle/>
          <a:p>
            <a:pPr marL="358775"/>
            <a:r>
              <a:rPr lang="en-GB" sz="1600">
                <a:solidFill>
                  <a:schemeClr val="bg1"/>
                </a:solidFill>
              </a:rPr>
              <a:t>Up to </a:t>
            </a:r>
            <a:r>
              <a:rPr lang="en-GB" sz="2000" b="1">
                <a:solidFill>
                  <a:schemeClr val="bg1"/>
                </a:solidFill>
              </a:rPr>
              <a:t>60% </a:t>
            </a:r>
            <a:r>
              <a:rPr lang="en-GB" sz="1600">
                <a:solidFill>
                  <a:schemeClr val="bg1"/>
                </a:solidFill>
              </a:rPr>
              <a:t>of patients with severe/uncontrolled asthma have received long-term OCS</a:t>
            </a:r>
            <a:r>
              <a:rPr lang="en-GB" sz="1600" baseline="30000">
                <a:solidFill>
                  <a:schemeClr val="bg1"/>
                </a:solidFill>
              </a:rPr>
              <a:t>1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2B8C9C0-E742-42BA-B8DC-4FE4D947C452}"/>
              </a:ext>
            </a:extLst>
          </p:cNvPr>
          <p:cNvSpPr/>
          <p:nvPr/>
        </p:nvSpPr>
        <p:spPr>
          <a:xfrm>
            <a:off x="458880" y="3347510"/>
            <a:ext cx="792000" cy="792000"/>
          </a:xfrm>
          <a:prstGeom prst="ellipse">
            <a:avLst/>
          </a:prstGeom>
          <a:solidFill>
            <a:schemeClr val="tx2"/>
          </a:solidFill>
          <a:ln w="127000" cap="flat" cmpd="sng" algn="ctr">
            <a:solidFill>
              <a:schemeClr val="tx2">
                <a:alpha val="2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58" name="Chart 57">
            <a:extLst>
              <a:ext uri="{FF2B5EF4-FFF2-40B4-BE49-F238E27FC236}">
                <a16:creationId xmlns:a16="http://schemas.microsoft.com/office/drawing/2014/main" id="{E0321B37-4FF0-49D4-ABBD-DF93099AA140}"/>
              </a:ext>
            </a:extLst>
          </p:cNvPr>
          <p:cNvGraphicFramePr/>
          <p:nvPr/>
        </p:nvGraphicFramePr>
        <p:xfrm>
          <a:off x="458880" y="3350589"/>
          <a:ext cx="792000" cy="785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D7DD52E1-9DEB-433E-843F-137D2F9CADD0}"/>
              </a:ext>
            </a:extLst>
          </p:cNvPr>
          <p:cNvSpPr/>
          <p:nvPr/>
        </p:nvSpPr>
        <p:spPr>
          <a:xfrm>
            <a:off x="7847112" y="2869182"/>
            <a:ext cx="3046463" cy="1748653"/>
          </a:xfrm>
          <a:prstGeom prst="roundRect">
            <a:avLst>
              <a:gd name="adj" fmla="val 0"/>
            </a:avLst>
          </a:prstGeom>
          <a:noFill/>
          <a:ln w="57150" cap="flat" cmpd="sng" algn="ctr">
            <a:solidFill>
              <a:schemeClr val="bg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vert="horz" lIns="0" tIns="0" rIns="0" bIns="0" rtlCol="0" anchor="t"/>
          <a:lstStyle/>
          <a:p>
            <a:pPr lvl="0" algn="ctr" defTabSz="1219170">
              <a:defRPr/>
            </a:pPr>
            <a:endParaRPr lang="en-US" b="1" kern="0" dirty="0">
              <a:latin typeface="Arial"/>
            </a:endParaRPr>
          </a:p>
          <a:p>
            <a:pPr lvl="0" algn="ctr" defTabSz="1219170">
              <a:defRPr/>
            </a:pPr>
            <a:r>
              <a:rPr lang="en-US" b="1" kern="0" dirty="0">
                <a:latin typeface="Arial"/>
              </a:rPr>
              <a:t>On average, German OCS users across all asthma severities use </a:t>
            </a:r>
            <a:r>
              <a:rPr lang="en-US" b="1" kern="0" dirty="0">
                <a:solidFill>
                  <a:schemeClr val="bg2"/>
                </a:solidFill>
                <a:latin typeface="Arial"/>
              </a:rPr>
              <a:t>≥0.5 g OCS </a:t>
            </a:r>
            <a:r>
              <a:rPr lang="en-US" b="1" kern="0" dirty="0">
                <a:latin typeface="Arial"/>
              </a:rPr>
              <a:t>per year</a:t>
            </a:r>
            <a:r>
              <a:rPr lang="en-US" b="1" kern="0" baseline="30000" dirty="0">
                <a:latin typeface="Arial"/>
              </a:rPr>
              <a:t>3*</a:t>
            </a:r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CD148FCA-E2FA-4319-9723-6BC8B9D583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5418" y="3494048"/>
            <a:ext cx="498923" cy="49892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351009D-1FFF-4E15-B502-629216F92E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389" y="4691236"/>
            <a:ext cx="440979" cy="454985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7F25AEE3-37FE-4318-A78B-BD09795ECF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0521" y="2287099"/>
            <a:ext cx="520125" cy="52012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AF55E72D-D430-76DC-7CDF-8358C4977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/>
              <a:t>OCS is a common treatment for asthma regardless of severity</a:t>
            </a:r>
            <a:endParaRPr lang="en-GB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4D694EFF-C812-F494-60D9-1E0F3FCD0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4833" y="6251575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57BC55-1510-42AE-AB97-DB4D4BA64966}" type="slidenum">
              <a:rPr lang="en-GB" smtClean="0">
                <a:latin typeface="Arial"/>
              </a:rPr>
              <a:pPr>
                <a:defRPr/>
              </a:pPr>
              <a:t>4</a:t>
            </a:fld>
            <a:endParaRPr lang="en-GB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307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64B36AC-54CD-4FE9-A05B-9D499BEE9A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6019800"/>
            <a:ext cx="10584971" cy="568325"/>
          </a:xfrm>
        </p:spPr>
        <p:txBody>
          <a:bodyPr/>
          <a:lstStyle/>
          <a:p>
            <a:r>
              <a:rPr lang="en-GB" dirty="0"/>
              <a:t>*OCS users included high-OCS users (defined as cumulative dosage ≥450 mg within 90 days) or low-OCS users (defined as patients who were prescribed an OCS prescription, but did not meet the criteria for a high-OCS user)</a:t>
            </a:r>
            <a:r>
              <a:rPr lang="en-GB" baseline="30000" dirty="0"/>
              <a:t>2</a:t>
            </a:r>
            <a:r>
              <a:rPr lang="en-GB" dirty="0"/>
              <a:t>; </a:t>
            </a:r>
            <a:r>
              <a:rPr lang="en-GB" baseline="30000" dirty="0"/>
              <a:t>†</a:t>
            </a:r>
            <a:r>
              <a:rPr lang="en-GB" dirty="0"/>
              <a:t>the study included prescriptions for systemic prednisolone, methylprednisolone, prednisone, betamethasone, dexamethasone, hydrocortisone or cortisone acetate, either as monotherapy or combination therapy.</a:t>
            </a:r>
            <a:r>
              <a:rPr lang="en-GB" baseline="30000" dirty="0"/>
              <a:t>3</a:t>
            </a:r>
          </a:p>
          <a:p>
            <a:r>
              <a:rPr lang="en-GB" dirty="0"/>
              <a:t>AE, adverse effect; CV, cardiovascular; OCS, oral corticosteroid(s); SABA, short acting ꞵ</a:t>
            </a:r>
            <a:r>
              <a:rPr lang="en-GB" baseline="-25000" dirty="0"/>
              <a:t>2</a:t>
            </a:r>
            <a:r>
              <a:rPr lang="en-GB" dirty="0"/>
              <a:t>-agonist.</a:t>
            </a:r>
            <a:br>
              <a:rPr lang="en-GB" dirty="0"/>
            </a:br>
            <a:r>
              <a:rPr lang="en-GB" dirty="0"/>
              <a:t>1. </a:t>
            </a:r>
            <a:r>
              <a:rPr lang="en-GB" dirty="0" err="1"/>
              <a:t>Nwaru</a:t>
            </a:r>
            <a:r>
              <a:rPr lang="en-GB" dirty="0"/>
              <a:t> BI, et al. </a:t>
            </a:r>
            <a:r>
              <a:rPr lang="en-GB" dirty="0" err="1"/>
              <a:t>Eur</a:t>
            </a:r>
            <a:r>
              <a:rPr lang="en-GB" dirty="0"/>
              <a:t> Respir J. 2020;55:1901872</a:t>
            </a:r>
            <a:r>
              <a:rPr lang="en-US" dirty="0"/>
              <a:t>;</a:t>
            </a:r>
            <a:r>
              <a:rPr lang="en-GB" dirty="0"/>
              <a:t> 2. Tran TN, et al. </a:t>
            </a:r>
            <a:r>
              <a:rPr lang="en-GB" dirty="0" err="1"/>
              <a:t>Eur</a:t>
            </a:r>
            <a:r>
              <a:rPr lang="en-GB" dirty="0"/>
              <a:t> Respir J. 2020;55:1902363; 3. Price DB, et al. J Asthma Allergy. 2018;11:193–204.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53A112-4756-4EA3-B4CB-838ABBA90797}"/>
              </a:ext>
            </a:extLst>
          </p:cNvPr>
          <p:cNvSpPr/>
          <p:nvPr/>
        </p:nvSpPr>
        <p:spPr>
          <a:xfrm>
            <a:off x="5031459" y="1841286"/>
            <a:ext cx="2581692" cy="3365356"/>
          </a:xfrm>
          <a:prstGeom prst="roundRect">
            <a:avLst>
              <a:gd name="adj" fmla="val 5469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As many as</a:t>
            </a:r>
            <a:br>
              <a:rPr lang="en-GB" dirty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algn="ctr"/>
            <a:r>
              <a:rPr lang="en-GB" dirty="0">
                <a:solidFill>
                  <a:schemeClr val="tx1"/>
                </a:solidFill>
              </a:rPr>
              <a:t>of patients in Europe using </a:t>
            </a:r>
            <a:r>
              <a:rPr lang="en-GB" b="1" dirty="0">
                <a:solidFill>
                  <a:schemeClr val="bg2"/>
                </a:solidFill>
              </a:rPr>
              <a:t>OCS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treatment* for asthma were previously using </a:t>
            </a:r>
            <a:r>
              <a:rPr lang="en-GB" b="1" dirty="0">
                <a:solidFill>
                  <a:schemeClr val="bg2"/>
                </a:solidFill>
              </a:rPr>
              <a:t>SABA alone</a:t>
            </a:r>
            <a:r>
              <a:rPr lang="en-GB" baseline="30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53" name="Graphic 17 - 1">
            <a:extLst>
              <a:ext uri="{FF2B5EF4-FFF2-40B4-BE49-F238E27FC236}">
                <a16:creationId xmlns:a16="http://schemas.microsoft.com/office/drawing/2014/main" id="{C620BE03-E5A4-421B-B4F7-1B907919AE4D}"/>
              </a:ext>
            </a:extLst>
          </p:cNvPr>
          <p:cNvSpPr/>
          <p:nvPr/>
        </p:nvSpPr>
        <p:spPr>
          <a:xfrm flipH="1" flipV="1">
            <a:off x="459314" y="1504949"/>
            <a:ext cx="5866439" cy="344921"/>
          </a:xfrm>
          <a:custGeom>
            <a:avLst/>
            <a:gdLst>
              <a:gd name="connsiteX0" fmla="*/ 10062972 w 10058400"/>
              <a:gd name="connsiteY0" fmla="*/ 798195 h 790575"/>
              <a:gd name="connsiteX1" fmla="*/ 216122 w 10058400"/>
              <a:gd name="connsiteY1" fmla="*/ 798195 h 790575"/>
              <a:gd name="connsiteX2" fmla="*/ 0 w 10058400"/>
              <a:gd name="connsiteY2" fmla="*/ 582073 h 790575"/>
              <a:gd name="connsiteX3" fmla="*/ 0 w 10058400"/>
              <a:gd name="connsiteY3" fmla="*/ 0 h 790575"/>
              <a:gd name="connsiteX0" fmla="*/ 10062972 w 10062972"/>
              <a:gd name="connsiteY0" fmla="*/ 798195 h 798278"/>
              <a:gd name="connsiteX1" fmla="*/ 8106647 w 10062972"/>
              <a:gd name="connsiteY1" fmla="*/ 798278 h 798278"/>
              <a:gd name="connsiteX2" fmla="*/ 216122 w 10062972"/>
              <a:gd name="connsiteY2" fmla="*/ 798195 h 798278"/>
              <a:gd name="connsiteX3" fmla="*/ 0 w 10062972"/>
              <a:gd name="connsiteY3" fmla="*/ 582073 h 798278"/>
              <a:gd name="connsiteX4" fmla="*/ 0 w 10062972"/>
              <a:gd name="connsiteY4" fmla="*/ 0 h 798278"/>
              <a:gd name="connsiteX0" fmla="*/ 8106647 w 8106647"/>
              <a:gd name="connsiteY0" fmla="*/ 798278 h 798278"/>
              <a:gd name="connsiteX1" fmla="*/ 216122 w 8106647"/>
              <a:gd name="connsiteY1" fmla="*/ 798195 h 798278"/>
              <a:gd name="connsiteX2" fmla="*/ 0 w 8106647"/>
              <a:gd name="connsiteY2" fmla="*/ 582073 h 798278"/>
              <a:gd name="connsiteX3" fmla="*/ 0 w 8106647"/>
              <a:gd name="connsiteY3" fmla="*/ 0 h 798278"/>
              <a:gd name="connsiteX0" fmla="*/ 15063531 w 15063531"/>
              <a:gd name="connsiteY0" fmla="*/ 798278 h 798278"/>
              <a:gd name="connsiteX1" fmla="*/ 216122 w 15063531"/>
              <a:gd name="connsiteY1" fmla="*/ 798195 h 798278"/>
              <a:gd name="connsiteX2" fmla="*/ 0 w 15063531"/>
              <a:gd name="connsiteY2" fmla="*/ 582073 h 798278"/>
              <a:gd name="connsiteX3" fmla="*/ 0 w 15063531"/>
              <a:gd name="connsiteY3" fmla="*/ 0 h 79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63531" h="798278">
                <a:moveTo>
                  <a:pt x="15063531" y="798278"/>
                </a:moveTo>
                <a:lnTo>
                  <a:pt x="216122" y="798195"/>
                </a:lnTo>
                <a:cubicBezTo>
                  <a:pt x="96774" y="798195"/>
                  <a:pt x="0" y="701421"/>
                  <a:pt x="0" y="582073"/>
                </a:cubicBezTo>
                <a:lnTo>
                  <a:pt x="0" y="0"/>
                </a:lnTo>
              </a:path>
            </a:pathLst>
          </a:custGeom>
          <a:ln>
            <a:headEnd type="oval" w="med" len="med"/>
            <a:tailEnd type="oval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7108AFE-5AC0-476F-96BB-C4BD5E8A4FA1}"/>
              </a:ext>
            </a:extLst>
          </p:cNvPr>
          <p:cNvSpPr/>
          <p:nvPr/>
        </p:nvSpPr>
        <p:spPr>
          <a:xfrm>
            <a:off x="7939122" y="-138437"/>
            <a:ext cx="3572344" cy="3442093"/>
          </a:xfrm>
          <a:prstGeom prst="roundRect">
            <a:avLst>
              <a:gd name="adj" fmla="val 6431"/>
            </a:avLst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lIns="0" tIns="216000" rIns="1584000" rtlCol="0" anchor="t" anchorCtr="0"/>
          <a:lstStyle/>
          <a:p>
            <a:pPr marL="71438" marR="0" lvl="0" indent="0" defTabSz="6095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i="0" u="none" strike="noStrike" kern="0" cap="none" spc="0" normalizeH="0" baseline="30000" noProof="0">
              <a:ln>
                <a:noFill/>
              </a:ln>
              <a:solidFill>
                <a:srgbClr val="19195A"/>
              </a:solidFill>
              <a:effectLst/>
              <a:uLnTx/>
              <a:uFillTx/>
            </a:endParaRPr>
          </a:p>
        </p:txBody>
      </p:sp>
      <p:graphicFrame>
        <p:nvGraphicFramePr>
          <p:cNvPr id="60" name="Chart 59">
            <a:extLst>
              <a:ext uri="{FF2B5EF4-FFF2-40B4-BE49-F238E27FC236}">
                <a16:creationId xmlns:a16="http://schemas.microsoft.com/office/drawing/2014/main" id="{ED032D78-7A43-4311-B622-73C02A3D06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2386414"/>
              </p:ext>
            </p:extLst>
          </p:nvPr>
        </p:nvGraphicFramePr>
        <p:xfrm>
          <a:off x="5580451" y="2268955"/>
          <a:ext cx="1483708" cy="1430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87D6891-D7C3-417B-B64B-5412933231FC}"/>
                  </a:ext>
                </a:extLst>
              </p:cNvPr>
              <p:cNvSpPr/>
              <p:nvPr/>
            </p:nvSpPr>
            <p:spPr>
              <a:xfrm>
                <a:off x="5798820" y="2721362"/>
                <a:ext cx="107332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GB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GB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87D6891-D7C3-417B-B64B-5412933231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8820" y="2721362"/>
                <a:ext cx="1073327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E116E6D3-9747-4C37-A665-DFAB758CC5D3}"/>
              </a:ext>
            </a:extLst>
          </p:cNvPr>
          <p:cNvGrpSpPr/>
          <p:nvPr/>
        </p:nvGrpSpPr>
        <p:grpSpPr>
          <a:xfrm>
            <a:off x="9142350" y="2640458"/>
            <a:ext cx="2688777" cy="2733252"/>
            <a:chOff x="8138466" y="2680520"/>
            <a:chExt cx="2845489" cy="2892556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5949AC1-5FE2-4975-86B2-347DCDCF4144}"/>
                </a:ext>
              </a:extLst>
            </p:cNvPr>
            <p:cNvGrpSpPr/>
            <p:nvPr/>
          </p:nvGrpSpPr>
          <p:grpSpPr>
            <a:xfrm>
              <a:off x="8138466" y="2686353"/>
              <a:ext cx="1123777" cy="2886723"/>
              <a:chOff x="5531994" y="2697628"/>
              <a:chExt cx="1123777" cy="2886723"/>
            </a:xfrm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5D25494F-942D-4094-9411-0AAD62BB8F69}"/>
                  </a:ext>
                </a:extLst>
              </p:cNvPr>
              <p:cNvSpPr/>
              <p:nvPr/>
            </p:nvSpPr>
            <p:spPr>
              <a:xfrm>
                <a:off x="5531994" y="2697628"/>
                <a:ext cx="563813" cy="2886723"/>
              </a:xfrm>
              <a:custGeom>
                <a:avLst/>
                <a:gdLst>
                  <a:gd name="connsiteX0" fmla="*/ 862331 w 858669"/>
                  <a:gd name="connsiteY0" fmla="*/ 136 h 4396385"/>
                  <a:gd name="connsiteX1" fmla="*/ 666211 w 858669"/>
                  <a:gd name="connsiteY1" fmla="*/ 254531 h 4396385"/>
                  <a:gd name="connsiteX2" fmla="*/ 641825 w 858669"/>
                  <a:gd name="connsiteY2" fmla="*/ 264606 h 4396385"/>
                  <a:gd name="connsiteX3" fmla="*/ 650412 w 858669"/>
                  <a:gd name="connsiteY3" fmla="*/ 340741 h 4396385"/>
                  <a:gd name="connsiteX4" fmla="*/ 667700 w 858669"/>
                  <a:gd name="connsiteY4" fmla="*/ 383903 h 4396385"/>
                  <a:gd name="connsiteX5" fmla="*/ 740973 w 858669"/>
                  <a:gd name="connsiteY5" fmla="*/ 511788 h 4396385"/>
                  <a:gd name="connsiteX6" fmla="*/ 558363 w 858669"/>
                  <a:gd name="connsiteY6" fmla="*/ 759084 h 4396385"/>
                  <a:gd name="connsiteX7" fmla="*/ 319767 w 858669"/>
                  <a:gd name="connsiteY7" fmla="*/ 964821 h 4396385"/>
                  <a:gd name="connsiteX8" fmla="*/ 313127 w 858669"/>
                  <a:gd name="connsiteY8" fmla="*/ 1156705 h 4396385"/>
                  <a:gd name="connsiteX9" fmla="*/ 285764 w 858669"/>
                  <a:gd name="connsiteY9" fmla="*/ 1462506 h 4396385"/>
                  <a:gd name="connsiteX10" fmla="*/ 220390 w 858669"/>
                  <a:gd name="connsiteY10" fmla="*/ 1720107 h 4396385"/>
                  <a:gd name="connsiteX11" fmla="*/ 148491 w 858669"/>
                  <a:gd name="connsiteY11" fmla="*/ 2085785 h 4396385"/>
                  <a:gd name="connsiteX12" fmla="*/ 126051 w 858669"/>
                  <a:gd name="connsiteY12" fmla="*/ 2116354 h 4396385"/>
                  <a:gd name="connsiteX13" fmla="*/ 45107 w 858669"/>
                  <a:gd name="connsiteY13" fmla="*/ 2191917 h 4396385"/>
                  <a:gd name="connsiteX14" fmla="*/ 1945 w 858669"/>
                  <a:gd name="connsiteY14" fmla="*/ 2268167 h 4396385"/>
                  <a:gd name="connsiteX15" fmla="*/ 12478 w 858669"/>
                  <a:gd name="connsiteY15" fmla="*/ 2287172 h 4396385"/>
                  <a:gd name="connsiteX16" fmla="*/ 54381 w 858669"/>
                  <a:gd name="connsiteY16" fmla="*/ 2269197 h 4396385"/>
                  <a:gd name="connsiteX17" fmla="*/ 6181 w 858669"/>
                  <a:gd name="connsiteY17" fmla="*/ 2456845 h 4396385"/>
                  <a:gd name="connsiteX18" fmla="*/ 32056 w 858669"/>
                  <a:gd name="connsiteY18" fmla="*/ 2459707 h 4396385"/>
                  <a:gd name="connsiteX19" fmla="*/ 35261 w 858669"/>
                  <a:gd name="connsiteY19" fmla="*/ 2480429 h 4396385"/>
                  <a:gd name="connsiteX20" fmla="*/ 83347 w 858669"/>
                  <a:gd name="connsiteY20" fmla="*/ 2486154 h 4396385"/>
                  <a:gd name="connsiteX21" fmla="*/ 96742 w 858669"/>
                  <a:gd name="connsiteY21" fmla="*/ 2470125 h 4396385"/>
                  <a:gd name="connsiteX22" fmla="*/ 126967 w 858669"/>
                  <a:gd name="connsiteY22" fmla="*/ 2477682 h 4396385"/>
                  <a:gd name="connsiteX23" fmla="*/ 161428 w 858669"/>
                  <a:gd name="connsiteY23" fmla="*/ 2439900 h 4396385"/>
                  <a:gd name="connsiteX24" fmla="*/ 162917 w 858669"/>
                  <a:gd name="connsiteY24" fmla="*/ 2440931 h 4396385"/>
                  <a:gd name="connsiteX25" fmla="*/ 202988 w 858669"/>
                  <a:gd name="connsiteY25" fmla="*/ 2419407 h 4396385"/>
                  <a:gd name="connsiteX26" fmla="*/ 219704 w 858669"/>
                  <a:gd name="connsiteY26" fmla="*/ 2366627 h 4396385"/>
                  <a:gd name="connsiteX27" fmla="*/ 276605 w 858669"/>
                  <a:gd name="connsiteY27" fmla="*/ 2148754 h 4396385"/>
                  <a:gd name="connsiteX28" fmla="*/ 279238 w 858669"/>
                  <a:gd name="connsiteY28" fmla="*/ 2130322 h 4396385"/>
                  <a:gd name="connsiteX29" fmla="*/ 459902 w 858669"/>
                  <a:gd name="connsiteY29" fmla="*/ 1611914 h 4396385"/>
                  <a:gd name="connsiteX30" fmla="*/ 484861 w 858669"/>
                  <a:gd name="connsiteY30" fmla="*/ 1361183 h 4396385"/>
                  <a:gd name="connsiteX31" fmla="*/ 504324 w 858669"/>
                  <a:gd name="connsiteY31" fmla="*/ 1209828 h 4396385"/>
                  <a:gd name="connsiteX32" fmla="*/ 540960 w 858669"/>
                  <a:gd name="connsiteY32" fmla="*/ 1787655 h 4396385"/>
                  <a:gd name="connsiteX33" fmla="*/ 452575 w 858669"/>
                  <a:gd name="connsiteY33" fmla="*/ 2313733 h 4396385"/>
                  <a:gd name="connsiteX34" fmla="*/ 509247 w 858669"/>
                  <a:gd name="connsiteY34" fmla="*/ 2865342 h 4396385"/>
                  <a:gd name="connsiteX35" fmla="*/ 512796 w 858669"/>
                  <a:gd name="connsiteY35" fmla="*/ 2977312 h 4396385"/>
                  <a:gd name="connsiteX36" fmla="*/ 504209 w 858669"/>
                  <a:gd name="connsiteY36" fmla="*/ 3411341 h 4396385"/>
                  <a:gd name="connsiteX37" fmla="*/ 586183 w 858669"/>
                  <a:gd name="connsiteY37" fmla="*/ 4034506 h 4396385"/>
                  <a:gd name="connsiteX38" fmla="*/ 553783 w 858669"/>
                  <a:gd name="connsiteY38" fmla="*/ 4332063 h 4396385"/>
                  <a:gd name="connsiteX39" fmla="*/ 762955 w 858669"/>
                  <a:gd name="connsiteY39" fmla="*/ 4379462 h 4396385"/>
                  <a:gd name="connsiteX40" fmla="*/ 719105 w 858669"/>
                  <a:gd name="connsiteY40" fmla="*/ 4141553 h 4396385"/>
                  <a:gd name="connsiteX41" fmla="*/ 753567 w 858669"/>
                  <a:gd name="connsiteY41" fmla="*/ 3360966 h 4396385"/>
                  <a:gd name="connsiteX42" fmla="*/ 799591 w 858669"/>
                  <a:gd name="connsiteY42" fmla="*/ 2844849 h 4396385"/>
                  <a:gd name="connsiteX43" fmla="*/ 861988 w 858669"/>
                  <a:gd name="connsiteY43" fmla="*/ 2331708 h 4396385"/>
                  <a:gd name="connsiteX44" fmla="*/ 861988 w 858669"/>
                  <a:gd name="connsiteY44" fmla="*/ 136 h 439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858669" h="4396385">
                    <a:moveTo>
                      <a:pt x="862331" y="136"/>
                    </a:moveTo>
                    <a:cubicBezTo>
                      <a:pt x="862331" y="136"/>
                      <a:pt x="669074" y="-14290"/>
                      <a:pt x="666211" y="254531"/>
                    </a:cubicBezTo>
                    <a:cubicBezTo>
                      <a:pt x="666211" y="254531"/>
                      <a:pt x="650412" y="245944"/>
                      <a:pt x="641825" y="264606"/>
                    </a:cubicBezTo>
                    <a:cubicBezTo>
                      <a:pt x="633239" y="283267"/>
                      <a:pt x="659113" y="314866"/>
                      <a:pt x="650412" y="340741"/>
                    </a:cubicBezTo>
                    <a:cubicBezTo>
                      <a:pt x="641825" y="366615"/>
                      <a:pt x="656136" y="386766"/>
                      <a:pt x="667700" y="383903"/>
                    </a:cubicBezTo>
                    <a:cubicBezTo>
                      <a:pt x="679149" y="381041"/>
                      <a:pt x="687850" y="445727"/>
                      <a:pt x="740973" y="511788"/>
                    </a:cubicBezTo>
                    <a:cubicBezTo>
                      <a:pt x="794210" y="577962"/>
                      <a:pt x="687735" y="711571"/>
                      <a:pt x="558363" y="759084"/>
                    </a:cubicBezTo>
                    <a:cubicBezTo>
                      <a:pt x="426585" y="807399"/>
                      <a:pt x="317248" y="854225"/>
                      <a:pt x="319767" y="964821"/>
                    </a:cubicBezTo>
                    <a:cubicBezTo>
                      <a:pt x="321255" y="1028935"/>
                      <a:pt x="319653" y="1092935"/>
                      <a:pt x="313127" y="1156705"/>
                    </a:cubicBezTo>
                    <a:cubicBezTo>
                      <a:pt x="303052" y="1255510"/>
                      <a:pt x="303510" y="1362442"/>
                      <a:pt x="285764" y="1462506"/>
                    </a:cubicBezTo>
                    <a:cubicBezTo>
                      <a:pt x="270537" y="1548831"/>
                      <a:pt x="240770" y="1634698"/>
                      <a:pt x="220390" y="1720107"/>
                    </a:cubicBezTo>
                    <a:cubicBezTo>
                      <a:pt x="191654" y="1840778"/>
                      <a:pt x="164176" y="1962595"/>
                      <a:pt x="148491" y="2085785"/>
                    </a:cubicBezTo>
                    <a:cubicBezTo>
                      <a:pt x="146774" y="2099181"/>
                      <a:pt x="138416" y="2110744"/>
                      <a:pt x="126051" y="2116354"/>
                    </a:cubicBezTo>
                    <a:cubicBezTo>
                      <a:pt x="103726" y="2126658"/>
                      <a:pt x="67662" y="2148869"/>
                      <a:pt x="45107" y="2191917"/>
                    </a:cubicBezTo>
                    <a:cubicBezTo>
                      <a:pt x="16142" y="2247101"/>
                      <a:pt x="13050" y="2250650"/>
                      <a:pt x="1945" y="2268167"/>
                    </a:cubicBezTo>
                    <a:cubicBezTo>
                      <a:pt x="-3321" y="2276410"/>
                      <a:pt x="2746" y="2287401"/>
                      <a:pt x="12478" y="2287172"/>
                    </a:cubicBezTo>
                    <a:cubicBezTo>
                      <a:pt x="21866" y="2286943"/>
                      <a:pt x="35490" y="2282707"/>
                      <a:pt x="54381" y="2269197"/>
                    </a:cubicBezTo>
                    <a:cubicBezTo>
                      <a:pt x="99719" y="2236796"/>
                      <a:pt x="-26792" y="2425933"/>
                      <a:pt x="6181" y="2456845"/>
                    </a:cubicBezTo>
                    <a:cubicBezTo>
                      <a:pt x="6181" y="2456845"/>
                      <a:pt x="11562" y="2469896"/>
                      <a:pt x="32056" y="2459707"/>
                    </a:cubicBezTo>
                    <a:cubicBezTo>
                      <a:pt x="28507" y="2461424"/>
                      <a:pt x="34002" y="2478369"/>
                      <a:pt x="35261" y="2480429"/>
                    </a:cubicBezTo>
                    <a:cubicBezTo>
                      <a:pt x="43848" y="2495542"/>
                      <a:pt x="70753" y="2495313"/>
                      <a:pt x="83347" y="2486154"/>
                    </a:cubicBezTo>
                    <a:cubicBezTo>
                      <a:pt x="86553" y="2483750"/>
                      <a:pt x="97086" y="2474247"/>
                      <a:pt x="96742" y="2470125"/>
                    </a:cubicBezTo>
                    <a:cubicBezTo>
                      <a:pt x="96742" y="2470125"/>
                      <a:pt x="97772" y="2484093"/>
                      <a:pt x="126967" y="2477682"/>
                    </a:cubicBezTo>
                    <a:cubicBezTo>
                      <a:pt x="156047" y="2471156"/>
                      <a:pt x="161428" y="2439900"/>
                      <a:pt x="161428" y="2439900"/>
                    </a:cubicBezTo>
                    <a:cubicBezTo>
                      <a:pt x="161428" y="2439900"/>
                      <a:pt x="161886" y="2440244"/>
                      <a:pt x="162917" y="2440931"/>
                    </a:cubicBezTo>
                    <a:cubicBezTo>
                      <a:pt x="179747" y="2451349"/>
                      <a:pt x="201500" y="2439213"/>
                      <a:pt x="202988" y="2419407"/>
                    </a:cubicBezTo>
                    <a:cubicBezTo>
                      <a:pt x="204018" y="2405210"/>
                      <a:pt x="207911" y="2385747"/>
                      <a:pt x="219704" y="2366627"/>
                    </a:cubicBezTo>
                    <a:cubicBezTo>
                      <a:pt x="241685" y="2331021"/>
                      <a:pt x="285077" y="2258664"/>
                      <a:pt x="276605" y="2148754"/>
                    </a:cubicBezTo>
                    <a:cubicBezTo>
                      <a:pt x="276147" y="2142457"/>
                      <a:pt x="276948" y="2136161"/>
                      <a:pt x="279238" y="2130322"/>
                    </a:cubicBezTo>
                    <a:cubicBezTo>
                      <a:pt x="345184" y="1960419"/>
                      <a:pt x="413763" y="1788457"/>
                      <a:pt x="459902" y="1611914"/>
                    </a:cubicBezTo>
                    <a:cubicBezTo>
                      <a:pt x="481082" y="1530742"/>
                      <a:pt x="475701" y="1444302"/>
                      <a:pt x="484861" y="1361183"/>
                    </a:cubicBezTo>
                    <a:cubicBezTo>
                      <a:pt x="490470" y="1310693"/>
                      <a:pt x="496882" y="1260089"/>
                      <a:pt x="504324" y="1209828"/>
                    </a:cubicBezTo>
                    <a:cubicBezTo>
                      <a:pt x="504324" y="1209828"/>
                      <a:pt x="625110" y="1427587"/>
                      <a:pt x="540960" y="1787655"/>
                    </a:cubicBezTo>
                    <a:cubicBezTo>
                      <a:pt x="540960" y="1787655"/>
                      <a:pt x="428875" y="2087388"/>
                      <a:pt x="452575" y="2313733"/>
                    </a:cubicBezTo>
                    <a:lnTo>
                      <a:pt x="509247" y="2865342"/>
                    </a:lnTo>
                    <a:cubicBezTo>
                      <a:pt x="513025" y="2902551"/>
                      <a:pt x="514284" y="2939875"/>
                      <a:pt x="512796" y="2977312"/>
                    </a:cubicBezTo>
                    <a:cubicBezTo>
                      <a:pt x="508789" y="3082643"/>
                      <a:pt x="501003" y="3310362"/>
                      <a:pt x="504209" y="3411341"/>
                    </a:cubicBezTo>
                    <a:cubicBezTo>
                      <a:pt x="508560" y="3545065"/>
                      <a:pt x="560309" y="3946120"/>
                      <a:pt x="586183" y="4034506"/>
                    </a:cubicBezTo>
                    <a:cubicBezTo>
                      <a:pt x="612058" y="4122891"/>
                      <a:pt x="624995" y="4243678"/>
                      <a:pt x="553783" y="4332063"/>
                    </a:cubicBezTo>
                    <a:cubicBezTo>
                      <a:pt x="482571" y="4420449"/>
                      <a:pt x="724143" y="4398925"/>
                      <a:pt x="762955" y="4379462"/>
                    </a:cubicBezTo>
                    <a:cubicBezTo>
                      <a:pt x="801767" y="4359999"/>
                      <a:pt x="721968" y="4252264"/>
                      <a:pt x="719105" y="4141553"/>
                    </a:cubicBezTo>
                    <a:cubicBezTo>
                      <a:pt x="716243" y="4030842"/>
                      <a:pt x="762268" y="3557887"/>
                      <a:pt x="753567" y="3360966"/>
                    </a:cubicBezTo>
                    <a:cubicBezTo>
                      <a:pt x="744980" y="3164044"/>
                      <a:pt x="770855" y="2958422"/>
                      <a:pt x="799591" y="2844849"/>
                    </a:cubicBezTo>
                    <a:cubicBezTo>
                      <a:pt x="828328" y="2731275"/>
                      <a:pt x="861988" y="2331708"/>
                      <a:pt x="861988" y="2331708"/>
                    </a:cubicBezTo>
                    <a:lnTo>
                      <a:pt x="861988" y="136"/>
                    </a:lnTo>
                    <a:close/>
                  </a:path>
                </a:pathLst>
              </a:custGeom>
              <a:solidFill>
                <a:srgbClr val="E7E6E6">
                  <a:lumMod val="90000"/>
                </a:srgbClr>
              </a:solidFill>
              <a:ln w="11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F0EA8269-F276-44CB-845E-DC35768FC94E}"/>
                  </a:ext>
                </a:extLst>
              </p:cNvPr>
              <p:cNvSpPr/>
              <p:nvPr/>
            </p:nvSpPr>
            <p:spPr>
              <a:xfrm>
                <a:off x="6091958" y="2697628"/>
                <a:ext cx="563813" cy="2886723"/>
              </a:xfrm>
              <a:custGeom>
                <a:avLst/>
                <a:gdLst>
                  <a:gd name="connsiteX0" fmla="*/ 0 w 858669"/>
                  <a:gd name="connsiteY0" fmla="*/ 136 h 4396385"/>
                  <a:gd name="connsiteX1" fmla="*/ 196120 w 858669"/>
                  <a:gd name="connsiteY1" fmla="*/ 254531 h 4396385"/>
                  <a:gd name="connsiteX2" fmla="*/ 220506 w 858669"/>
                  <a:gd name="connsiteY2" fmla="*/ 264606 h 4396385"/>
                  <a:gd name="connsiteX3" fmla="*/ 211920 w 858669"/>
                  <a:gd name="connsiteY3" fmla="*/ 340741 h 4396385"/>
                  <a:gd name="connsiteX4" fmla="*/ 194632 w 858669"/>
                  <a:gd name="connsiteY4" fmla="*/ 383903 h 4396385"/>
                  <a:gd name="connsiteX5" fmla="*/ 121359 w 858669"/>
                  <a:gd name="connsiteY5" fmla="*/ 511788 h 4396385"/>
                  <a:gd name="connsiteX6" fmla="*/ 303969 w 858669"/>
                  <a:gd name="connsiteY6" fmla="*/ 759084 h 4396385"/>
                  <a:gd name="connsiteX7" fmla="*/ 542564 w 858669"/>
                  <a:gd name="connsiteY7" fmla="*/ 964821 h 4396385"/>
                  <a:gd name="connsiteX8" fmla="*/ 549205 w 858669"/>
                  <a:gd name="connsiteY8" fmla="*/ 1156705 h 4396385"/>
                  <a:gd name="connsiteX9" fmla="*/ 576568 w 858669"/>
                  <a:gd name="connsiteY9" fmla="*/ 1462506 h 4396385"/>
                  <a:gd name="connsiteX10" fmla="*/ 641941 w 858669"/>
                  <a:gd name="connsiteY10" fmla="*/ 1720107 h 4396385"/>
                  <a:gd name="connsiteX11" fmla="*/ 713840 w 858669"/>
                  <a:gd name="connsiteY11" fmla="*/ 2085785 h 4396385"/>
                  <a:gd name="connsiteX12" fmla="*/ 736280 w 858669"/>
                  <a:gd name="connsiteY12" fmla="*/ 2116354 h 4396385"/>
                  <a:gd name="connsiteX13" fmla="*/ 817224 w 858669"/>
                  <a:gd name="connsiteY13" fmla="*/ 2191917 h 4396385"/>
                  <a:gd name="connsiteX14" fmla="*/ 860387 w 858669"/>
                  <a:gd name="connsiteY14" fmla="*/ 2268167 h 4396385"/>
                  <a:gd name="connsiteX15" fmla="*/ 849853 w 858669"/>
                  <a:gd name="connsiteY15" fmla="*/ 2287172 h 4396385"/>
                  <a:gd name="connsiteX16" fmla="*/ 807950 w 858669"/>
                  <a:gd name="connsiteY16" fmla="*/ 2269197 h 4396385"/>
                  <a:gd name="connsiteX17" fmla="*/ 856150 w 858669"/>
                  <a:gd name="connsiteY17" fmla="*/ 2456845 h 4396385"/>
                  <a:gd name="connsiteX18" fmla="*/ 830276 w 858669"/>
                  <a:gd name="connsiteY18" fmla="*/ 2459707 h 4396385"/>
                  <a:gd name="connsiteX19" fmla="*/ 827070 w 858669"/>
                  <a:gd name="connsiteY19" fmla="*/ 2480429 h 4396385"/>
                  <a:gd name="connsiteX20" fmla="*/ 778985 w 858669"/>
                  <a:gd name="connsiteY20" fmla="*/ 2486154 h 4396385"/>
                  <a:gd name="connsiteX21" fmla="*/ 765589 w 858669"/>
                  <a:gd name="connsiteY21" fmla="*/ 2470125 h 4396385"/>
                  <a:gd name="connsiteX22" fmla="*/ 735364 w 858669"/>
                  <a:gd name="connsiteY22" fmla="*/ 2477682 h 4396385"/>
                  <a:gd name="connsiteX23" fmla="*/ 700903 w 858669"/>
                  <a:gd name="connsiteY23" fmla="*/ 2439900 h 4396385"/>
                  <a:gd name="connsiteX24" fmla="*/ 699415 w 858669"/>
                  <a:gd name="connsiteY24" fmla="*/ 2440931 h 4396385"/>
                  <a:gd name="connsiteX25" fmla="*/ 659343 w 858669"/>
                  <a:gd name="connsiteY25" fmla="*/ 2419407 h 4396385"/>
                  <a:gd name="connsiteX26" fmla="*/ 642628 w 858669"/>
                  <a:gd name="connsiteY26" fmla="*/ 2366627 h 4396385"/>
                  <a:gd name="connsiteX27" fmla="*/ 585727 w 858669"/>
                  <a:gd name="connsiteY27" fmla="*/ 2148754 h 4396385"/>
                  <a:gd name="connsiteX28" fmla="*/ 583094 w 858669"/>
                  <a:gd name="connsiteY28" fmla="*/ 2130322 h 4396385"/>
                  <a:gd name="connsiteX29" fmla="*/ 402430 w 858669"/>
                  <a:gd name="connsiteY29" fmla="*/ 1611914 h 4396385"/>
                  <a:gd name="connsiteX30" fmla="*/ 377471 w 858669"/>
                  <a:gd name="connsiteY30" fmla="*/ 1361183 h 4396385"/>
                  <a:gd name="connsiteX31" fmla="*/ 358008 w 858669"/>
                  <a:gd name="connsiteY31" fmla="*/ 1209828 h 4396385"/>
                  <a:gd name="connsiteX32" fmla="*/ 321371 w 858669"/>
                  <a:gd name="connsiteY32" fmla="*/ 1787655 h 4396385"/>
                  <a:gd name="connsiteX33" fmla="*/ 409757 w 858669"/>
                  <a:gd name="connsiteY33" fmla="*/ 2313733 h 4396385"/>
                  <a:gd name="connsiteX34" fmla="*/ 353085 w 858669"/>
                  <a:gd name="connsiteY34" fmla="*/ 2865342 h 4396385"/>
                  <a:gd name="connsiteX35" fmla="*/ 349536 w 858669"/>
                  <a:gd name="connsiteY35" fmla="*/ 2977312 h 4396385"/>
                  <a:gd name="connsiteX36" fmla="*/ 358122 w 858669"/>
                  <a:gd name="connsiteY36" fmla="*/ 3411341 h 4396385"/>
                  <a:gd name="connsiteX37" fmla="*/ 276148 w 858669"/>
                  <a:gd name="connsiteY37" fmla="*/ 4034506 h 4396385"/>
                  <a:gd name="connsiteX38" fmla="*/ 308548 w 858669"/>
                  <a:gd name="connsiteY38" fmla="*/ 4332063 h 4396385"/>
                  <a:gd name="connsiteX39" fmla="*/ 99377 w 858669"/>
                  <a:gd name="connsiteY39" fmla="*/ 4379462 h 4396385"/>
                  <a:gd name="connsiteX40" fmla="*/ 143226 w 858669"/>
                  <a:gd name="connsiteY40" fmla="*/ 4141553 h 4396385"/>
                  <a:gd name="connsiteX41" fmla="*/ 108765 w 858669"/>
                  <a:gd name="connsiteY41" fmla="*/ 3360966 h 4396385"/>
                  <a:gd name="connsiteX42" fmla="*/ 62740 w 858669"/>
                  <a:gd name="connsiteY42" fmla="*/ 2844849 h 4396385"/>
                  <a:gd name="connsiteX43" fmla="*/ 343 w 858669"/>
                  <a:gd name="connsiteY43" fmla="*/ 2331708 h 4396385"/>
                  <a:gd name="connsiteX44" fmla="*/ 343 w 858669"/>
                  <a:gd name="connsiteY44" fmla="*/ 136 h 4396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858669" h="4396385">
                    <a:moveTo>
                      <a:pt x="0" y="136"/>
                    </a:moveTo>
                    <a:cubicBezTo>
                      <a:pt x="0" y="136"/>
                      <a:pt x="193258" y="-14290"/>
                      <a:pt x="196120" y="254531"/>
                    </a:cubicBezTo>
                    <a:cubicBezTo>
                      <a:pt x="196120" y="254531"/>
                      <a:pt x="211920" y="245944"/>
                      <a:pt x="220506" y="264606"/>
                    </a:cubicBezTo>
                    <a:cubicBezTo>
                      <a:pt x="229093" y="283267"/>
                      <a:pt x="203218" y="314866"/>
                      <a:pt x="211920" y="340741"/>
                    </a:cubicBezTo>
                    <a:cubicBezTo>
                      <a:pt x="220506" y="366615"/>
                      <a:pt x="206195" y="386766"/>
                      <a:pt x="194632" y="383903"/>
                    </a:cubicBezTo>
                    <a:cubicBezTo>
                      <a:pt x="183183" y="381041"/>
                      <a:pt x="174482" y="445727"/>
                      <a:pt x="121359" y="511788"/>
                    </a:cubicBezTo>
                    <a:cubicBezTo>
                      <a:pt x="68121" y="577962"/>
                      <a:pt x="174596" y="711571"/>
                      <a:pt x="303969" y="759084"/>
                    </a:cubicBezTo>
                    <a:cubicBezTo>
                      <a:pt x="435746" y="807399"/>
                      <a:pt x="545083" y="854225"/>
                      <a:pt x="542564" y="964821"/>
                    </a:cubicBezTo>
                    <a:cubicBezTo>
                      <a:pt x="541076" y="1028935"/>
                      <a:pt x="542679" y="1092935"/>
                      <a:pt x="549205" y="1156705"/>
                    </a:cubicBezTo>
                    <a:cubicBezTo>
                      <a:pt x="559280" y="1255510"/>
                      <a:pt x="558822" y="1362442"/>
                      <a:pt x="576568" y="1462506"/>
                    </a:cubicBezTo>
                    <a:cubicBezTo>
                      <a:pt x="591795" y="1548831"/>
                      <a:pt x="621562" y="1634698"/>
                      <a:pt x="641941" y="1720107"/>
                    </a:cubicBezTo>
                    <a:cubicBezTo>
                      <a:pt x="670678" y="1840778"/>
                      <a:pt x="698155" y="1962595"/>
                      <a:pt x="713840" y="2085785"/>
                    </a:cubicBezTo>
                    <a:cubicBezTo>
                      <a:pt x="715558" y="2099181"/>
                      <a:pt x="723915" y="2110744"/>
                      <a:pt x="736280" y="2116354"/>
                    </a:cubicBezTo>
                    <a:cubicBezTo>
                      <a:pt x="758606" y="2126658"/>
                      <a:pt x="794670" y="2148869"/>
                      <a:pt x="817224" y="2191917"/>
                    </a:cubicBezTo>
                    <a:cubicBezTo>
                      <a:pt x="846190" y="2247101"/>
                      <a:pt x="849281" y="2250650"/>
                      <a:pt x="860387" y="2268167"/>
                    </a:cubicBezTo>
                    <a:cubicBezTo>
                      <a:pt x="865653" y="2276410"/>
                      <a:pt x="859585" y="2287401"/>
                      <a:pt x="849853" y="2287172"/>
                    </a:cubicBezTo>
                    <a:cubicBezTo>
                      <a:pt x="840465" y="2286943"/>
                      <a:pt x="826841" y="2282707"/>
                      <a:pt x="807950" y="2269197"/>
                    </a:cubicBezTo>
                    <a:cubicBezTo>
                      <a:pt x="762613" y="2236796"/>
                      <a:pt x="889123" y="2425933"/>
                      <a:pt x="856150" y="2456845"/>
                    </a:cubicBezTo>
                    <a:cubicBezTo>
                      <a:pt x="856150" y="2456845"/>
                      <a:pt x="850769" y="2469896"/>
                      <a:pt x="830276" y="2459707"/>
                    </a:cubicBezTo>
                    <a:cubicBezTo>
                      <a:pt x="833825" y="2461424"/>
                      <a:pt x="828330" y="2478369"/>
                      <a:pt x="827070" y="2480429"/>
                    </a:cubicBezTo>
                    <a:cubicBezTo>
                      <a:pt x="818483" y="2495542"/>
                      <a:pt x="791578" y="2495313"/>
                      <a:pt x="778985" y="2486154"/>
                    </a:cubicBezTo>
                    <a:cubicBezTo>
                      <a:pt x="775779" y="2483750"/>
                      <a:pt x="765246" y="2474247"/>
                      <a:pt x="765589" y="2470125"/>
                    </a:cubicBezTo>
                    <a:cubicBezTo>
                      <a:pt x="765589" y="2470125"/>
                      <a:pt x="764559" y="2484093"/>
                      <a:pt x="735364" y="2477682"/>
                    </a:cubicBezTo>
                    <a:cubicBezTo>
                      <a:pt x="706170" y="2471270"/>
                      <a:pt x="700903" y="2439900"/>
                      <a:pt x="700903" y="2439900"/>
                    </a:cubicBezTo>
                    <a:cubicBezTo>
                      <a:pt x="700903" y="2439900"/>
                      <a:pt x="700445" y="2440244"/>
                      <a:pt x="699415" y="2440931"/>
                    </a:cubicBezTo>
                    <a:cubicBezTo>
                      <a:pt x="682585" y="2451349"/>
                      <a:pt x="660832" y="2439213"/>
                      <a:pt x="659343" y="2419407"/>
                    </a:cubicBezTo>
                    <a:cubicBezTo>
                      <a:pt x="658313" y="2405210"/>
                      <a:pt x="654420" y="2385747"/>
                      <a:pt x="642628" y="2366627"/>
                    </a:cubicBezTo>
                    <a:cubicBezTo>
                      <a:pt x="620646" y="2331021"/>
                      <a:pt x="577255" y="2258664"/>
                      <a:pt x="585727" y="2148754"/>
                    </a:cubicBezTo>
                    <a:cubicBezTo>
                      <a:pt x="586185" y="2142457"/>
                      <a:pt x="585383" y="2136161"/>
                      <a:pt x="583094" y="2130322"/>
                    </a:cubicBezTo>
                    <a:cubicBezTo>
                      <a:pt x="517148" y="1960419"/>
                      <a:pt x="448569" y="1788457"/>
                      <a:pt x="402430" y="1611914"/>
                    </a:cubicBezTo>
                    <a:cubicBezTo>
                      <a:pt x="381249" y="1530742"/>
                      <a:pt x="386630" y="1444302"/>
                      <a:pt x="377471" y="1361183"/>
                    </a:cubicBezTo>
                    <a:cubicBezTo>
                      <a:pt x="371861" y="1310693"/>
                      <a:pt x="365450" y="1260089"/>
                      <a:pt x="358008" y="1209828"/>
                    </a:cubicBezTo>
                    <a:cubicBezTo>
                      <a:pt x="358008" y="1209828"/>
                      <a:pt x="237222" y="1427587"/>
                      <a:pt x="321371" y="1787655"/>
                    </a:cubicBezTo>
                    <a:cubicBezTo>
                      <a:pt x="321371" y="1787655"/>
                      <a:pt x="433456" y="2087388"/>
                      <a:pt x="409757" y="2313733"/>
                    </a:cubicBezTo>
                    <a:lnTo>
                      <a:pt x="353085" y="2865342"/>
                    </a:lnTo>
                    <a:cubicBezTo>
                      <a:pt x="349307" y="2902551"/>
                      <a:pt x="348047" y="2939875"/>
                      <a:pt x="349536" y="2977312"/>
                    </a:cubicBezTo>
                    <a:cubicBezTo>
                      <a:pt x="353543" y="3082643"/>
                      <a:pt x="361328" y="3310362"/>
                      <a:pt x="358122" y="3411341"/>
                    </a:cubicBezTo>
                    <a:cubicBezTo>
                      <a:pt x="353772" y="3545065"/>
                      <a:pt x="302023" y="3946120"/>
                      <a:pt x="276148" y="4034506"/>
                    </a:cubicBezTo>
                    <a:cubicBezTo>
                      <a:pt x="250273" y="4122891"/>
                      <a:pt x="237336" y="4243678"/>
                      <a:pt x="308548" y="4332063"/>
                    </a:cubicBezTo>
                    <a:cubicBezTo>
                      <a:pt x="379761" y="4420449"/>
                      <a:pt x="138188" y="4398925"/>
                      <a:pt x="99377" y="4379462"/>
                    </a:cubicBezTo>
                    <a:cubicBezTo>
                      <a:pt x="60565" y="4359999"/>
                      <a:pt x="140364" y="4252264"/>
                      <a:pt x="143226" y="4141553"/>
                    </a:cubicBezTo>
                    <a:cubicBezTo>
                      <a:pt x="146088" y="4030842"/>
                      <a:pt x="100064" y="3557887"/>
                      <a:pt x="108765" y="3360966"/>
                    </a:cubicBezTo>
                    <a:cubicBezTo>
                      <a:pt x="117351" y="3164044"/>
                      <a:pt x="91477" y="2958422"/>
                      <a:pt x="62740" y="2844849"/>
                    </a:cubicBezTo>
                    <a:cubicBezTo>
                      <a:pt x="34003" y="2731275"/>
                      <a:pt x="343" y="2331708"/>
                      <a:pt x="343" y="2331708"/>
                    </a:cubicBezTo>
                    <a:lnTo>
                      <a:pt x="343" y="136"/>
                    </a:lnTo>
                    <a:close/>
                  </a:path>
                </a:pathLst>
              </a:custGeom>
              <a:solidFill>
                <a:sysClr val="window" lastClr="FFFFFF">
                  <a:lumMod val="85000"/>
                </a:sysClr>
              </a:solidFill>
              <a:ln w="114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1D6C824-C5EF-4CE2-9468-9EF6BD785FC1}"/>
                </a:ext>
              </a:extLst>
            </p:cNvPr>
            <p:cNvSpPr/>
            <p:nvPr/>
          </p:nvSpPr>
          <p:spPr>
            <a:xfrm>
              <a:off x="9148936" y="2680520"/>
              <a:ext cx="1242469" cy="3257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</a:rPr>
                <a:t>Cataract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DDDF558-4401-47F6-B539-66687BCD86A6}"/>
                </a:ext>
              </a:extLst>
            </p:cNvPr>
            <p:cNvSpPr/>
            <p:nvPr/>
          </p:nvSpPr>
          <p:spPr>
            <a:xfrm>
              <a:off x="9148936" y="3255059"/>
              <a:ext cx="1835019" cy="3257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</a:rPr>
                <a:t>CV disease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63E58B5A-515D-4B0B-A6E8-928243F30BDA}"/>
                </a:ext>
              </a:extLst>
            </p:cNvPr>
            <p:cNvGrpSpPr/>
            <p:nvPr/>
          </p:nvGrpSpPr>
          <p:grpSpPr>
            <a:xfrm>
              <a:off x="8828278" y="3409530"/>
              <a:ext cx="359474" cy="0"/>
              <a:chOff x="6285069" y="2712955"/>
              <a:chExt cx="1312560" cy="511478"/>
            </a:xfrm>
          </p:grpSpPr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59CBBCEB-EE01-4CC1-AC3D-703F99296FF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85069" y="2968694"/>
                <a:ext cx="1310645" cy="1"/>
              </a:xfrm>
              <a:prstGeom prst="line">
                <a:avLst/>
              </a:prstGeom>
              <a:noFill/>
              <a:ln w="9525" cap="rnd" cmpd="sng" algn="ctr">
                <a:solidFill>
                  <a:schemeClr val="accent1"/>
                </a:solidFill>
                <a:prstDash val="solid"/>
                <a:miter lim="800000"/>
                <a:tailEnd type="oval"/>
              </a:ln>
              <a:effectLst/>
            </p:spPr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D375F817-310E-4362-B194-F5AAF85868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7629" y="2712955"/>
                <a:ext cx="0" cy="511478"/>
              </a:xfrm>
              <a:prstGeom prst="line">
                <a:avLst/>
              </a:prstGeom>
              <a:noFill/>
              <a:ln w="9525" cap="flat" cmpd="sng" algn="ctr">
                <a:solidFill>
                  <a:srgbClr val="00C5B4"/>
                </a:solidFill>
                <a:prstDash val="solid"/>
                <a:miter lim="800000"/>
                <a:tailEnd type="none"/>
              </a:ln>
              <a:effectLst/>
            </p:spPr>
          </p:cxnSp>
        </p:grp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6E8DE47-FBEB-4D7D-A674-27957313FE37}"/>
                </a:ext>
              </a:extLst>
            </p:cNvPr>
            <p:cNvSpPr/>
            <p:nvPr/>
          </p:nvSpPr>
          <p:spPr>
            <a:xfrm>
              <a:off x="9148936" y="3056457"/>
              <a:ext cx="1573207" cy="3257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</a:rPr>
                <a:t>Pneumonia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100CAAE-3580-49DA-A6CF-3AE76E5D2238}"/>
                </a:ext>
              </a:extLst>
            </p:cNvPr>
            <p:cNvSpPr/>
            <p:nvPr/>
          </p:nvSpPr>
          <p:spPr>
            <a:xfrm>
              <a:off x="9133640" y="3782981"/>
              <a:ext cx="1748784" cy="3257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</a:rPr>
                <a:t>Type 2 diabetes</a:t>
              </a: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ECC8E43-C962-475D-AB16-8746BFE79B61}"/>
                </a:ext>
              </a:extLst>
            </p:cNvPr>
            <p:cNvGrpSpPr/>
            <p:nvPr/>
          </p:nvGrpSpPr>
          <p:grpSpPr>
            <a:xfrm>
              <a:off x="8828278" y="3737199"/>
              <a:ext cx="360000" cy="0"/>
              <a:chOff x="6285069" y="2712955"/>
              <a:chExt cx="1312560" cy="511478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3045FF61-DD30-469A-B8CA-3DF1939964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85069" y="2968694"/>
                <a:ext cx="1310645" cy="1"/>
              </a:xfrm>
              <a:prstGeom prst="line">
                <a:avLst/>
              </a:prstGeom>
              <a:noFill/>
              <a:ln w="9525" cap="rnd" cmpd="sng" algn="ctr">
                <a:solidFill>
                  <a:schemeClr val="accent1"/>
                </a:solidFill>
                <a:prstDash val="solid"/>
                <a:miter lim="800000"/>
                <a:tailEnd type="oval"/>
              </a:ln>
              <a:effectLst/>
            </p:spPr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6E318C02-A162-4467-8D3D-AED7A4112C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7629" y="2712955"/>
                <a:ext cx="0" cy="511478"/>
              </a:xfrm>
              <a:prstGeom prst="line">
                <a:avLst/>
              </a:prstGeom>
              <a:noFill/>
              <a:ln w="9525" cap="flat" cmpd="sng" algn="ctr">
                <a:solidFill>
                  <a:srgbClr val="00C5B4"/>
                </a:solidFill>
                <a:prstDash val="solid"/>
                <a:miter lim="800000"/>
                <a:tailEnd type="none"/>
              </a:ln>
              <a:effectLst/>
            </p:spPr>
          </p:cxnSp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C941F38-C5A2-4874-8683-F5F1B89C46FF}"/>
                </a:ext>
              </a:extLst>
            </p:cNvPr>
            <p:cNvSpPr/>
            <p:nvPr/>
          </p:nvSpPr>
          <p:spPr>
            <a:xfrm>
              <a:off x="9148936" y="3582821"/>
              <a:ext cx="1748785" cy="3257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</a:rPr>
                <a:t>Renal impairment</a:t>
              </a:r>
            </a:p>
          </p:txBody>
        </p: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14D44EF-A29E-4C10-9864-3C52254025C9}"/>
                </a:ext>
              </a:extLst>
            </p:cNvPr>
            <p:cNvGrpSpPr/>
            <p:nvPr/>
          </p:nvGrpSpPr>
          <p:grpSpPr>
            <a:xfrm>
              <a:off x="8828278" y="4688128"/>
              <a:ext cx="358332" cy="0"/>
              <a:chOff x="6285069" y="2712955"/>
              <a:chExt cx="1312560" cy="511478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F4E27EE-EAE7-4EF0-89AF-A122B007C13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85069" y="2968694"/>
                <a:ext cx="1310645" cy="1"/>
              </a:xfrm>
              <a:prstGeom prst="line">
                <a:avLst/>
              </a:prstGeom>
              <a:noFill/>
              <a:ln w="9525" cap="rnd" cmpd="sng" algn="ctr">
                <a:solidFill>
                  <a:schemeClr val="accent1"/>
                </a:solidFill>
                <a:prstDash val="solid"/>
                <a:miter lim="800000"/>
                <a:tailEnd type="oval"/>
              </a:ln>
              <a:effectLst/>
            </p:spPr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9EA5477F-61FA-4BEA-A222-79EA33C908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7629" y="2712955"/>
                <a:ext cx="0" cy="511478"/>
              </a:xfrm>
              <a:prstGeom prst="line">
                <a:avLst/>
              </a:prstGeom>
              <a:noFill/>
              <a:ln w="9525" cap="flat" cmpd="sng" algn="ctr">
                <a:solidFill>
                  <a:srgbClr val="00C5B4"/>
                </a:solidFill>
                <a:prstDash val="solid"/>
                <a:miter lim="800000"/>
                <a:tailEnd type="none"/>
              </a:ln>
              <a:effectLst/>
            </p:spPr>
          </p:cxn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06ED59F-DCA9-4D2E-A947-A82FAF4988C7}"/>
                </a:ext>
              </a:extLst>
            </p:cNvPr>
            <p:cNvSpPr/>
            <p:nvPr/>
          </p:nvSpPr>
          <p:spPr>
            <a:xfrm>
              <a:off x="9148936" y="4525267"/>
              <a:ext cx="1788303" cy="3257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</a:rPr>
                <a:t>Osteoporosis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A859F4E7-694D-44CB-BFFC-BCB041E455F7}"/>
                </a:ext>
              </a:extLst>
            </p:cNvPr>
            <p:cNvGrpSpPr/>
            <p:nvPr/>
          </p:nvGrpSpPr>
          <p:grpSpPr>
            <a:xfrm>
              <a:off x="8763332" y="2844913"/>
              <a:ext cx="423896" cy="0"/>
              <a:chOff x="6285069" y="2712955"/>
              <a:chExt cx="1312560" cy="511478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56618DE6-C473-4F5E-AAE8-D07FEA8D824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85069" y="2968694"/>
                <a:ext cx="1310645" cy="1"/>
              </a:xfrm>
              <a:prstGeom prst="line">
                <a:avLst/>
              </a:prstGeom>
              <a:noFill/>
              <a:ln w="9525" cap="rnd" cmpd="sng" algn="ctr">
                <a:solidFill>
                  <a:schemeClr val="accent1"/>
                </a:solidFill>
                <a:prstDash val="solid"/>
                <a:miter lim="800000"/>
                <a:tailEnd type="oval"/>
              </a:ln>
              <a:effectLst/>
            </p:spPr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5EE09A3-F0C1-4349-9EC6-B434A162EC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7629" y="2712955"/>
                <a:ext cx="0" cy="511478"/>
              </a:xfrm>
              <a:prstGeom prst="line">
                <a:avLst/>
              </a:prstGeom>
              <a:noFill/>
              <a:ln w="9525" cap="flat" cmpd="sng" algn="ctr">
                <a:solidFill>
                  <a:srgbClr val="00C5B4"/>
                </a:solidFill>
                <a:prstDash val="solid"/>
                <a:miter lim="800000"/>
                <a:tailEnd type="none"/>
              </a:ln>
              <a:effectLst/>
            </p:spPr>
          </p:cxn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A6E8004-3B8F-4E77-B56C-50BC372160A3}"/>
                </a:ext>
              </a:extLst>
            </p:cNvPr>
            <p:cNvGrpSpPr/>
            <p:nvPr/>
          </p:nvGrpSpPr>
          <p:grpSpPr>
            <a:xfrm>
              <a:off x="8828278" y="3215827"/>
              <a:ext cx="360000" cy="0"/>
              <a:chOff x="6285069" y="2712955"/>
              <a:chExt cx="1312560" cy="511478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A6342EF1-D3C9-4BCD-8BB6-DE826E57BD4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85069" y="2968694"/>
                <a:ext cx="1310645" cy="1"/>
              </a:xfrm>
              <a:prstGeom prst="line">
                <a:avLst/>
              </a:prstGeom>
              <a:noFill/>
              <a:ln w="9525" cap="rnd" cmpd="sng" algn="ctr">
                <a:solidFill>
                  <a:schemeClr val="accent1"/>
                </a:solidFill>
                <a:prstDash val="solid"/>
                <a:miter lim="800000"/>
                <a:tailEnd type="oval"/>
              </a:ln>
              <a:effectLst/>
            </p:spPr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CE63B923-DC1B-4119-AD48-87A2EF9BF2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7629" y="2712955"/>
                <a:ext cx="0" cy="511478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miter lim="800000"/>
                <a:tailEnd type="none"/>
              </a:ln>
              <a:effectLst/>
            </p:spPr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D463D27-9468-4A5A-B240-40458C09BB77}"/>
                </a:ext>
              </a:extLst>
            </p:cNvPr>
            <p:cNvGrpSpPr/>
            <p:nvPr/>
          </p:nvGrpSpPr>
          <p:grpSpPr>
            <a:xfrm>
              <a:off x="8828278" y="3934586"/>
              <a:ext cx="360000" cy="0"/>
              <a:chOff x="6285069" y="2712955"/>
              <a:chExt cx="1312560" cy="511478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FB9FF40-1E1A-4AAC-BEB9-20A3F41FC8F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85069" y="2968694"/>
                <a:ext cx="1310645" cy="1"/>
              </a:xfrm>
              <a:prstGeom prst="line">
                <a:avLst/>
              </a:prstGeom>
              <a:noFill/>
              <a:ln w="9525" cap="rnd" cmpd="sng" algn="ctr">
                <a:solidFill>
                  <a:schemeClr val="accent1"/>
                </a:solidFill>
                <a:prstDash val="solid"/>
                <a:miter lim="800000"/>
                <a:tailEnd type="oval"/>
              </a:ln>
              <a:effectLst/>
            </p:spPr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DD014346-AEFE-40D0-A355-4EBDBA9858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97629" y="2712955"/>
                <a:ext cx="0" cy="511478"/>
              </a:xfrm>
              <a:prstGeom prst="line">
                <a:avLst/>
              </a:prstGeom>
              <a:noFill/>
              <a:ln w="9525" cap="flat" cmpd="sng" algn="ctr">
                <a:solidFill>
                  <a:schemeClr val="accent1"/>
                </a:solidFill>
                <a:prstDash val="solid"/>
                <a:miter lim="800000"/>
                <a:tailEnd type="none"/>
              </a:ln>
              <a:effectLst/>
            </p:spPr>
          </p:cxnSp>
        </p:grp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8ABA515F-C430-4FE9-85EE-75DC9C5FD355}"/>
              </a:ext>
            </a:extLst>
          </p:cNvPr>
          <p:cNvSpPr/>
          <p:nvPr/>
        </p:nvSpPr>
        <p:spPr>
          <a:xfrm>
            <a:off x="8193272" y="1671301"/>
            <a:ext cx="35723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8" lvl="0" algn="r" defTabSz="609585">
              <a:defRPr/>
            </a:pPr>
            <a:r>
              <a:rPr lang="en-GB" kern="0"/>
              <a:t>As little as </a:t>
            </a:r>
            <a:r>
              <a:rPr lang="en-GB" b="1" kern="0">
                <a:solidFill>
                  <a:schemeClr val="bg2"/>
                </a:solidFill>
              </a:rPr>
              <a:t>0.5–1 g</a:t>
            </a:r>
            <a:r>
              <a:rPr lang="en-GB" b="1" kern="0"/>
              <a:t> </a:t>
            </a:r>
            <a:r>
              <a:rPr lang="en-GB" kern="0"/>
              <a:t>(</a:t>
            </a:r>
            <a:r>
              <a:rPr lang="en-GB" b="1" kern="0">
                <a:solidFill>
                  <a:schemeClr val="bg2"/>
                </a:solidFill>
              </a:rPr>
              <a:t>2–4 lifetime courses</a:t>
            </a:r>
            <a:r>
              <a:rPr lang="en-GB" kern="0"/>
              <a:t>) of </a:t>
            </a:r>
            <a:r>
              <a:rPr lang="en-GB" b="1" kern="0">
                <a:solidFill>
                  <a:schemeClr val="bg2"/>
                </a:solidFill>
              </a:rPr>
              <a:t>OCS</a:t>
            </a:r>
            <a:r>
              <a:rPr lang="en-GB" kern="0"/>
              <a:t> can cause serious AEs, including:</a:t>
            </a:r>
            <a:r>
              <a:rPr lang="en-GB" kern="0" baseline="30000"/>
              <a:t>3† 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31D4819-BD5C-4882-AC4F-39288D4BE765}"/>
              </a:ext>
            </a:extLst>
          </p:cNvPr>
          <p:cNvSpPr/>
          <p:nvPr/>
        </p:nvSpPr>
        <p:spPr>
          <a:xfrm>
            <a:off x="462818" y="1671301"/>
            <a:ext cx="37136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Regular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SABA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n-US">
                <a:solidFill>
                  <a:srgbClr val="6566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associated with an increased risk of:</a:t>
            </a:r>
            <a:r>
              <a:rPr lang="en-US" baseline="300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6" name="Graphic 17 - 1">
            <a:extLst>
              <a:ext uri="{FF2B5EF4-FFF2-40B4-BE49-F238E27FC236}">
                <a16:creationId xmlns:a16="http://schemas.microsoft.com/office/drawing/2014/main" id="{BB5DB993-48E5-465A-B3EA-CD666D607DF3}"/>
              </a:ext>
            </a:extLst>
          </p:cNvPr>
          <p:cNvSpPr/>
          <p:nvPr/>
        </p:nvSpPr>
        <p:spPr>
          <a:xfrm rot="10800000" flipH="1" flipV="1">
            <a:off x="6283712" y="5206999"/>
            <a:ext cx="5465377" cy="299541"/>
          </a:xfrm>
          <a:custGeom>
            <a:avLst/>
            <a:gdLst>
              <a:gd name="connsiteX0" fmla="*/ 10062972 w 10058400"/>
              <a:gd name="connsiteY0" fmla="*/ 798195 h 790575"/>
              <a:gd name="connsiteX1" fmla="*/ 216122 w 10058400"/>
              <a:gd name="connsiteY1" fmla="*/ 798195 h 790575"/>
              <a:gd name="connsiteX2" fmla="*/ 0 w 10058400"/>
              <a:gd name="connsiteY2" fmla="*/ 582073 h 790575"/>
              <a:gd name="connsiteX3" fmla="*/ 0 w 10058400"/>
              <a:gd name="connsiteY3" fmla="*/ 0 h 790575"/>
              <a:gd name="connsiteX0" fmla="*/ 10062972 w 10062972"/>
              <a:gd name="connsiteY0" fmla="*/ 798195 h 798278"/>
              <a:gd name="connsiteX1" fmla="*/ 8106647 w 10062972"/>
              <a:gd name="connsiteY1" fmla="*/ 798278 h 798278"/>
              <a:gd name="connsiteX2" fmla="*/ 216122 w 10062972"/>
              <a:gd name="connsiteY2" fmla="*/ 798195 h 798278"/>
              <a:gd name="connsiteX3" fmla="*/ 0 w 10062972"/>
              <a:gd name="connsiteY3" fmla="*/ 582073 h 798278"/>
              <a:gd name="connsiteX4" fmla="*/ 0 w 10062972"/>
              <a:gd name="connsiteY4" fmla="*/ 0 h 798278"/>
              <a:gd name="connsiteX0" fmla="*/ 8106647 w 8106647"/>
              <a:gd name="connsiteY0" fmla="*/ 798278 h 798278"/>
              <a:gd name="connsiteX1" fmla="*/ 216122 w 8106647"/>
              <a:gd name="connsiteY1" fmla="*/ 798195 h 798278"/>
              <a:gd name="connsiteX2" fmla="*/ 0 w 8106647"/>
              <a:gd name="connsiteY2" fmla="*/ 582073 h 798278"/>
              <a:gd name="connsiteX3" fmla="*/ 0 w 8106647"/>
              <a:gd name="connsiteY3" fmla="*/ 0 h 798278"/>
              <a:gd name="connsiteX0" fmla="*/ 15063531 w 15063531"/>
              <a:gd name="connsiteY0" fmla="*/ 798278 h 798278"/>
              <a:gd name="connsiteX1" fmla="*/ 216122 w 15063531"/>
              <a:gd name="connsiteY1" fmla="*/ 798195 h 798278"/>
              <a:gd name="connsiteX2" fmla="*/ 0 w 15063531"/>
              <a:gd name="connsiteY2" fmla="*/ 582073 h 798278"/>
              <a:gd name="connsiteX3" fmla="*/ 0 w 15063531"/>
              <a:gd name="connsiteY3" fmla="*/ 0 h 79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63531" h="798278">
                <a:moveTo>
                  <a:pt x="15063531" y="798278"/>
                </a:moveTo>
                <a:lnTo>
                  <a:pt x="216122" y="798195"/>
                </a:lnTo>
                <a:cubicBezTo>
                  <a:pt x="96774" y="798195"/>
                  <a:pt x="0" y="701421"/>
                  <a:pt x="0" y="582073"/>
                </a:cubicBezTo>
                <a:lnTo>
                  <a:pt x="0" y="0"/>
                </a:lnTo>
              </a:path>
            </a:pathLst>
          </a:custGeom>
          <a:ln>
            <a:headEnd type="oval" w="med" len="med"/>
            <a:tailEnd type="oval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913E9F3A-8563-4932-8105-D58F5ACF720A}"/>
              </a:ext>
            </a:extLst>
          </p:cNvPr>
          <p:cNvSpPr/>
          <p:nvPr/>
        </p:nvSpPr>
        <p:spPr>
          <a:xfrm>
            <a:off x="752474" y="2527892"/>
            <a:ext cx="3516437" cy="49402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 vert="horz" lIns="288000" rtlCol="0" anchor="ctr"/>
          <a:lstStyle/>
          <a:p>
            <a:pPr marL="252000"/>
            <a:r>
              <a:rPr lang="en-GB"/>
              <a:t>Exacerbations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61DD2A1-26B3-4996-8D8A-5C13885F9314}"/>
              </a:ext>
            </a:extLst>
          </p:cNvPr>
          <p:cNvGrpSpPr/>
          <p:nvPr/>
        </p:nvGrpSpPr>
        <p:grpSpPr>
          <a:xfrm>
            <a:off x="511416" y="2495551"/>
            <a:ext cx="558712" cy="558710"/>
            <a:chOff x="491884" y="2476018"/>
            <a:chExt cx="597775" cy="597775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DAFB072-6984-456C-A79D-C1D6E09AD384}"/>
                </a:ext>
              </a:extLst>
            </p:cNvPr>
            <p:cNvSpPr/>
            <p:nvPr/>
          </p:nvSpPr>
          <p:spPr>
            <a:xfrm>
              <a:off x="491884" y="2476018"/>
              <a:ext cx="597775" cy="597775"/>
            </a:xfrm>
            <a:prstGeom prst="ellipse">
              <a:avLst/>
            </a:prstGeom>
            <a:solidFill>
              <a:schemeClr val="tx2"/>
            </a:solidFill>
            <a:ln w="127000" cap="flat" cmpd="sng" algn="ctr">
              <a:solidFill>
                <a:schemeClr val="tx2">
                  <a:alpha val="2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74" name="Graphic 73">
              <a:extLst>
                <a:ext uri="{FF2B5EF4-FFF2-40B4-BE49-F238E27FC236}">
                  <a16:creationId xmlns:a16="http://schemas.microsoft.com/office/drawing/2014/main" id="{1AD32195-D760-41CA-BE4B-9293DBA01B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90118" y="2552886"/>
              <a:ext cx="389662" cy="389663"/>
            </a:xfrm>
            <a:prstGeom prst="rect">
              <a:avLst/>
            </a:prstGeom>
            <a:effectLst/>
          </p:spPr>
        </p:pic>
      </p:grp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EAEF05BD-D789-46BD-A1D3-92C98E0E2CED}"/>
              </a:ext>
            </a:extLst>
          </p:cNvPr>
          <p:cNvSpPr/>
          <p:nvPr/>
        </p:nvSpPr>
        <p:spPr>
          <a:xfrm>
            <a:off x="752474" y="3467906"/>
            <a:ext cx="3516437" cy="49402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 vert="horz" lIns="288000" rtlCol="0" anchor="ctr"/>
          <a:lstStyle/>
          <a:p>
            <a:pPr marL="252000"/>
            <a:r>
              <a:rPr lang="en-GB"/>
              <a:t>Hospitalisation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1F0AB12-5537-4228-AFE3-EC51044C35DA}"/>
              </a:ext>
            </a:extLst>
          </p:cNvPr>
          <p:cNvGrpSpPr/>
          <p:nvPr/>
        </p:nvGrpSpPr>
        <p:grpSpPr>
          <a:xfrm>
            <a:off x="511416" y="3435565"/>
            <a:ext cx="558712" cy="558710"/>
            <a:chOff x="491884" y="3933998"/>
            <a:chExt cx="597775" cy="597775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752BCB2-60D3-42A1-9F9A-66F4AF02F6AF}"/>
                </a:ext>
              </a:extLst>
            </p:cNvPr>
            <p:cNvSpPr/>
            <p:nvPr/>
          </p:nvSpPr>
          <p:spPr>
            <a:xfrm>
              <a:off x="491884" y="3933998"/>
              <a:ext cx="597775" cy="597775"/>
            </a:xfrm>
            <a:prstGeom prst="ellipse">
              <a:avLst/>
            </a:prstGeom>
            <a:solidFill>
              <a:schemeClr val="tx2"/>
            </a:solidFill>
            <a:ln w="127000" cap="flat" cmpd="sng" algn="ctr">
              <a:solidFill>
                <a:schemeClr val="tx2">
                  <a:alpha val="2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75" name="Picture 74" descr="A close up of a logo&#10;&#10;Description automatically generated">
              <a:extLst>
                <a:ext uri="{FF2B5EF4-FFF2-40B4-BE49-F238E27FC236}">
                  <a16:creationId xmlns:a16="http://schemas.microsoft.com/office/drawing/2014/main" id="{296A3BF7-FFE0-4784-B541-1F918EB18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100000" contras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898" y="4013064"/>
              <a:ext cx="394881" cy="394882"/>
            </a:xfrm>
            <a:prstGeom prst="rect">
              <a:avLst/>
            </a:prstGeom>
          </p:spPr>
        </p:pic>
      </p:grp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19D68188-96BE-45BD-A1E7-7481252EECCC}"/>
              </a:ext>
            </a:extLst>
          </p:cNvPr>
          <p:cNvSpPr/>
          <p:nvPr/>
        </p:nvSpPr>
        <p:spPr>
          <a:xfrm>
            <a:off x="752474" y="4407921"/>
            <a:ext cx="3516437" cy="49402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 cap="flat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 vert="horz" lIns="288000" rtlCol="0" anchor="ctr"/>
          <a:lstStyle/>
          <a:p>
            <a:pPr marL="252000"/>
            <a:r>
              <a:rPr lang="en-GB"/>
              <a:t>Asthma-related mortality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29959C7-92A9-4D17-B478-4ECDC9D1A79C}"/>
              </a:ext>
            </a:extLst>
          </p:cNvPr>
          <p:cNvGrpSpPr/>
          <p:nvPr/>
        </p:nvGrpSpPr>
        <p:grpSpPr>
          <a:xfrm>
            <a:off x="511416" y="4375580"/>
            <a:ext cx="558712" cy="558710"/>
            <a:chOff x="491884" y="4698947"/>
            <a:chExt cx="597775" cy="597775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3EA0C8B-9E70-44DB-854A-33E2B759E5CC}"/>
                </a:ext>
              </a:extLst>
            </p:cNvPr>
            <p:cNvSpPr/>
            <p:nvPr/>
          </p:nvSpPr>
          <p:spPr>
            <a:xfrm>
              <a:off x="491884" y="4698947"/>
              <a:ext cx="597775" cy="597775"/>
            </a:xfrm>
            <a:prstGeom prst="ellipse">
              <a:avLst/>
            </a:prstGeom>
            <a:solidFill>
              <a:schemeClr val="tx2"/>
            </a:solidFill>
            <a:ln w="127000" cap="flat" cmpd="sng" algn="ctr">
              <a:solidFill>
                <a:schemeClr val="tx2">
                  <a:alpha val="20000"/>
                </a:scheme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76" name="Graphic 168">
              <a:extLst>
                <a:ext uri="{FF2B5EF4-FFF2-40B4-BE49-F238E27FC236}">
                  <a16:creationId xmlns:a16="http://schemas.microsoft.com/office/drawing/2014/main" id="{8532EDAF-2A35-422E-9D59-C4CD1643D022}"/>
                </a:ext>
              </a:extLst>
            </p:cNvPr>
            <p:cNvGrpSpPr/>
            <p:nvPr/>
          </p:nvGrpSpPr>
          <p:grpSpPr>
            <a:xfrm>
              <a:off x="579480" y="4781774"/>
              <a:ext cx="422582" cy="422582"/>
              <a:chOff x="3426235" y="3122802"/>
              <a:chExt cx="450859" cy="450859"/>
            </a:xfrm>
            <a:solidFill>
              <a:sysClr val="window" lastClr="FFFFFF"/>
            </a:solidFill>
          </p:grpSpPr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F9B81E7A-8E20-4CF0-818B-4F05739861F5}"/>
                  </a:ext>
                </a:extLst>
              </p:cNvPr>
              <p:cNvSpPr/>
              <p:nvPr/>
            </p:nvSpPr>
            <p:spPr>
              <a:xfrm>
                <a:off x="3426235" y="3122802"/>
                <a:ext cx="450859" cy="450859"/>
              </a:xfrm>
              <a:custGeom>
                <a:avLst/>
                <a:gdLst>
                  <a:gd name="connsiteX0" fmla="*/ 225430 w 450858"/>
                  <a:gd name="connsiteY0" fmla="*/ 0 h 450858"/>
                  <a:gd name="connsiteX1" fmla="*/ 0 w 450858"/>
                  <a:gd name="connsiteY1" fmla="*/ 225430 h 450858"/>
                  <a:gd name="connsiteX2" fmla="*/ 225430 w 450858"/>
                  <a:gd name="connsiteY2" fmla="*/ 450859 h 450858"/>
                  <a:gd name="connsiteX3" fmla="*/ 450859 w 450858"/>
                  <a:gd name="connsiteY3" fmla="*/ 225430 h 450858"/>
                  <a:gd name="connsiteX4" fmla="*/ 225430 w 450858"/>
                  <a:gd name="connsiteY4" fmla="*/ 0 h 450858"/>
                  <a:gd name="connsiteX5" fmla="*/ 225430 w 450858"/>
                  <a:gd name="connsiteY5" fmla="*/ 431304 h 450858"/>
                  <a:gd name="connsiteX6" fmla="*/ 19555 w 450858"/>
                  <a:gd name="connsiteY6" fmla="*/ 225430 h 450858"/>
                  <a:gd name="connsiteX7" fmla="*/ 225430 w 450858"/>
                  <a:gd name="connsiteY7" fmla="*/ 19555 h 450858"/>
                  <a:gd name="connsiteX8" fmla="*/ 431304 w 450858"/>
                  <a:gd name="connsiteY8" fmla="*/ 225430 h 450858"/>
                  <a:gd name="connsiteX9" fmla="*/ 225430 w 450858"/>
                  <a:gd name="connsiteY9" fmla="*/ 431304 h 450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50858" h="450858">
                    <a:moveTo>
                      <a:pt x="225430" y="0"/>
                    </a:moveTo>
                    <a:cubicBezTo>
                      <a:pt x="101036" y="0"/>
                      <a:pt x="0" y="101036"/>
                      <a:pt x="0" y="225430"/>
                    </a:cubicBezTo>
                    <a:cubicBezTo>
                      <a:pt x="0" y="349823"/>
                      <a:pt x="101036" y="450859"/>
                      <a:pt x="225430" y="450859"/>
                    </a:cubicBezTo>
                    <a:cubicBezTo>
                      <a:pt x="349823" y="450859"/>
                      <a:pt x="450859" y="349823"/>
                      <a:pt x="450859" y="225430"/>
                    </a:cubicBezTo>
                    <a:cubicBezTo>
                      <a:pt x="450859" y="101036"/>
                      <a:pt x="349823" y="0"/>
                      <a:pt x="225430" y="0"/>
                    </a:cubicBezTo>
                    <a:close/>
                    <a:moveTo>
                      <a:pt x="225430" y="431304"/>
                    </a:moveTo>
                    <a:cubicBezTo>
                      <a:pt x="111900" y="431304"/>
                      <a:pt x="19555" y="338959"/>
                      <a:pt x="19555" y="225430"/>
                    </a:cubicBezTo>
                    <a:cubicBezTo>
                      <a:pt x="19555" y="111900"/>
                      <a:pt x="111900" y="19555"/>
                      <a:pt x="225430" y="19555"/>
                    </a:cubicBezTo>
                    <a:cubicBezTo>
                      <a:pt x="338959" y="19555"/>
                      <a:pt x="431304" y="111900"/>
                      <a:pt x="431304" y="225430"/>
                    </a:cubicBezTo>
                    <a:cubicBezTo>
                      <a:pt x="431304" y="338959"/>
                      <a:pt x="338959" y="431304"/>
                      <a:pt x="225430" y="431304"/>
                    </a:cubicBezTo>
                    <a:close/>
                  </a:path>
                </a:pathLst>
              </a:custGeom>
              <a:grpFill/>
              <a:ln w="1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8626701E-43AE-47FD-8B67-C5617F8F29CE}"/>
                  </a:ext>
                </a:extLst>
              </p:cNvPr>
              <p:cNvSpPr/>
              <p:nvPr/>
            </p:nvSpPr>
            <p:spPr>
              <a:xfrm>
                <a:off x="3524555" y="3221122"/>
                <a:ext cx="253948" cy="253948"/>
              </a:xfrm>
              <a:custGeom>
                <a:avLst/>
                <a:gdLst>
                  <a:gd name="connsiteX0" fmla="*/ 244442 w 253947"/>
                  <a:gd name="connsiteY0" fmla="*/ 78221 h 253947"/>
                  <a:gd name="connsiteX1" fmla="*/ 175998 w 253947"/>
                  <a:gd name="connsiteY1" fmla="*/ 78221 h 253947"/>
                  <a:gd name="connsiteX2" fmla="*/ 175998 w 253947"/>
                  <a:gd name="connsiteY2" fmla="*/ 9778 h 253947"/>
                  <a:gd name="connsiteX3" fmla="*/ 166220 w 253947"/>
                  <a:gd name="connsiteY3" fmla="*/ 0 h 253947"/>
                  <a:gd name="connsiteX4" fmla="*/ 87999 w 253947"/>
                  <a:gd name="connsiteY4" fmla="*/ 0 h 253947"/>
                  <a:gd name="connsiteX5" fmla="*/ 78221 w 253947"/>
                  <a:gd name="connsiteY5" fmla="*/ 9778 h 253947"/>
                  <a:gd name="connsiteX6" fmla="*/ 78221 w 253947"/>
                  <a:gd name="connsiteY6" fmla="*/ 78221 h 253947"/>
                  <a:gd name="connsiteX7" fmla="*/ 9778 w 253947"/>
                  <a:gd name="connsiteY7" fmla="*/ 78221 h 253947"/>
                  <a:gd name="connsiteX8" fmla="*/ 0 w 253947"/>
                  <a:gd name="connsiteY8" fmla="*/ 87999 h 253947"/>
                  <a:gd name="connsiteX9" fmla="*/ 0 w 253947"/>
                  <a:gd name="connsiteY9" fmla="*/ 166220 h 253947"/>
                  <a:gd name="connsiteX10" fmla="*/ 9778 w 253947"/>
                  <a:gd name="connsiteY10" fmla="*/ 175998 h 253947"/>
                  <a:gd name="connsiteX11" fmla="*/ 78221 w 253947"/>
                  <a:gd name="connsiteY11" fmla="*/ 175998 h 253947"/>
                  <a:gd name="connsiteX12" fmla="*/ 78221 w 253947"/>
                  <a:gd name="connsiteY12" fmla="*/ 244442 h 253947"/>
                  <a:gd name="connsiteX13" fmla="*/ 87999 w 253947"/>
                  <a:gd name="connsiteY13" fmla="*/ 254219 h 253947"/>
                  <a:gd name="connsiteX14" fmla="*/ 166220 w 253947"/>
                  <a:gd name="connsiteY14" fmla="*/ 254219 h 253947"/>
                  <a:gd name="connsiteX15" fmla="*/ 175998 w 253947"/>
                  <a:gd name="connsiteY15" fmla="*/ 244442 h 253947"/>
                  <a:gd name="connsiteX16" fmla="*/ 175998 w 253947"/>
                  <a:gd name="connsiteY16" fmla="*/ 175998 h 253947"/>
                  <a:gd name="connsiteX17" fmla="*/ 244442 w 253947"/>
                  <a:gd name="connsiteY17" fmla="*/ 175998 h 253947"/>
                  <a:gd name="connsiteX18" fmla="*/ 254219 w 253947"/>
                  <a:gd name="connsiteY18" fmla="*/ 166220 h 253947"/>
                  <a:gd name="connsiteX19" fmla="*/ 254219 w 253947"/>
                  <a:gd name="connsiteY19" fmla="*/ 87999 h 253947"/>
                  <a:gd name="connsiteX20" fmla="*/ 244442 w 253947"/>
                  <a:gd name="connsiteY20" fmla="*/ 78221 h 253947"/>
                  <a:gd name="connsiteX21" fmla="*/ 235207 w 253947"/>
                  <a:gd name="connsiteY21" fmla="*/ 156443 h 253947"/>
                  <a:gd name="connsiteX22" fmla="*/ 234664 w 253947"/>
                  <a:gd name="connsiteY22" fmla="*/ 156443 h 253947"/>
                  <a:gd name="connsiteX23" fmla="*/ 166220 w 253947"/>
                  <a:gd name="connsiteY23" fmla="*/ 156443 h 253947"/>
                  <a:gd name="connsiteX24" fmla="*/ 156443 w 253947"/>
                  <a:gd name="connsiteY24" fmla="*/ 166220 h 253947"/>
                  <a:gd name="connsiteX25" fmla="*/ 156443 w 253947"/>
                  <a:gd name="connsiteY25" fmla="*/ 234664 h 253947"/>
                  <a:gd name="connsiteX26" fmla="*/ 97777 w 253947"/>
                  <a:gd name="connsiteY26" fmla="*/ 234664 h 253947"/>
                  <a:gd name="connsiteX27" fmla="*/ 97777 w 253947"/>
                  <a:gd name="connsiteY27" fmla="*/ 166220 h 253947"/>
                  <a:gd name="connsiteX28" fmla="*/ 87999 w 253947"/>
                  <a:gd name="connsiteY28" fmla="*/ 156443 h 253947"/>
                  <a:gd name="connsiteX29" fmla="*/ 19555 w 253947"/>
                  <a:gd name="connsiteY29" fmla="*/ 156443 h 253947"/>
                  <a:gd name="connsiteX30" fmla="*/ 19555 w 253947"/>
                  <a:gd name="connsiteY30" fmla="*/ 97777 h 253947"/>
                  <a:gd name="connsiteX31" fmla="*/ 87999 w 253947"/>
                  <a:gd name="connsiteY31" fmla="*/ 97777 h 253947"/>
                  <a:gd name="connsiteX32" fmla="*/ 97777 w 253947"/>
                  <a:gd name="connsiteY32" fmla="*/ 87999 h 253947"/>
                  <a:gd name="connsiteX33" fmla="*/ 97777 w 253947"/>
                  <a:gd name="connsiteY33" fmla="*/ 19555 h 253947"/>
                  <a:gd name="connsiteX34" fmla="*/ 156986 w 253947"/>
                  <a:gd name="connsiteY34" fmla="*/ 19555 h 253947"/>
                  <a:gd name="connsiteX35" fmla="*/ 156986 w 253947"/>
                  <a:gd name="connsiteY35" fmla="*/ 87999 h 253947"/>
                  <a:gd name="connsiteX36" fmla="*/ 166764 w 253947"/>
                  <a:gd name="connsiteY36" fmla="*/ 97777 h 253947"/>
                  <a:gd name="connsiteX37" fmla="*/ 235207 w 253947"/>
                  <a:gd name="connsiteY37" fmla="*/ 97777 h 253947"/>
                  <a:gd name="connsiteX38" fmla="*/ 235207 w 253947"/>
                  <a:gd name="connsiteY38" fmla="*/ 156443 h 253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3947" h="253947">
                    <a:moveTo>
                      <a:pt x="244442" y="78221"/>
                    </a:moveTo>
                    <a:lnTo>
                      <a:pt x="175998" y="78221"/>
                    </a:lnTo>
                    <a:lnTo>
                      <a:pt x="175998" y="9778"/>
                    </a:lnTo>
                    <a:cubicBezTo>
                      <a:pt x="175998" y="4346"/>
                      <a:pt x="171652" y="0"/>
                      <a:pt x="166220" y="0"/>
                    </a:cubicBezTo>
                    <a:lnTo>
                      <a:pt x="87999" y="0"/>
                    </a:lnTo>
                    <a:cubicBezTo>
                      <a:pt x="82567" y="0"/>
                      <a:pt x="78221" y="4346"/>
                      <a:pt x="78221" y="9778"/>
                    </a:cubicBezTo>
                    <a:lnTo>
                      <a:pt x="78221" y="78221"/>
                    </a:lnTo>
                    <a:lnTo>
                      <a:pt x="9778" y="78221"/>
                    </a:lnTo>
                    <a:cubicBezTo>
                      <a:pt x="4346" y="78221"/>
                      <a:pt x="0" y="82567"/>
                      <a:pt x="0" y="87999"/>
                    </a:cubicBezTo>
                    <a:lnTo>
                      <a:pt x="0" y="166220"/>
                    </a:lnTo>
                    <a:cubicBezTo>
                      <a:pt x="0" y="171652"/>
                      <a:pt x="4346" y="175998"/>
                      <a:pt x="9778" y="175998"/>
                    </a:cubicBezTo>
                    <a:lnTo>
                      <a:pt x="78221" y="175998"/>
                    </a:lnTo>
                    <a:lnTo>
                      <a:pt x="78221" y="244442"/>
                    </a:lnTo>
                    <a:cubicBezTo>
                      <a:pt x="78221" y="249874"/>
                      <a:pt x="82567" y="254219"/>
                      <a:pt x="87999" y="254219"/>
                    </a:cubicBezTo>
                    <a:lnTo>
                      <a:pt x="166220" y="254219"/>
                    </a:lnTo>
                    <a:cubicBezTo>
                      <a:pt x="171652" y="254219"/>
                      <a:pt x="175998" y="249874"/>
                      <a:pt x="175998" y="244442"/>
                    </a:cubicBezTo>
                    <a:lnTo>
                      <a:pt x="175998" y="175998"/>
                    </a:lnTo>
                    <a:lnTo>
                      <a:pt x="244442" y="175998"/>
                    </a:lnTo>
                    <a:cubicBezTo>
                      <a:pt x="249874" y="175998"/>
                      <a:pt x="254219" y="171652"/>
                      <a:pt x="254219" y="166220"/>
                    </a:cubicBezTo>
                    <a:lnTo>
                      <a:pt x="254219" y="87999"/>
                    </a:lnTo>
                    <a:cubicBezTo>
                      <a:pt x="253676" y="82567"/>
                      <a:pt x="249330" y="78221"/>
                      <a:pt x="244442" y="78221"/>
                    </a:cubicBezTo>
                    <a:close/>
                    <a:moveTo>
                      <a:pt x="235207" y="156443"/>
                    </a:moveTo>
                    <a:lnTo>
                      <a:pt x="234664" y="156443"/>
                    </a:lnTo>
                    <a:lnTo>
                      <a:pt x="166220" y="156443"/>
                    </a:lnTo>
                    <a:cubicBezTo>
                      <a:pt x="160788" y="156443"/>
                      <a:pt x="156443" y="160788"/>
                      <a:pt x="156443" y="166220"/>
                    </a:cubicBezTo>
                    <a:lnTo>
                      <a:pt x="156443" y="234664"/>
                    </a:lnTo>
                    <a:lnTo>
                      <a:pt x="97777" y="234664"/>
                    </a:lnTo>
                    <a:lnTo>
                      <a:pt x="97777" y="166220"/>
                    </a:lnTo>
                    <a:cubicBezTo>
                      <a:pt x="97777" y="160788"/>
                      <a:pt x="93431" y="156443"/>
                      <a:pt x="87999" y="156443"/>
                    </a:cubicBezTo>
                    <a:lnTo>
                      <a:pt x="19555" y="156443"/>
                    </a:lnTo>
                    <a:lnTo>
                      <a:pt x="19555" y="97777"/>
                    </a:lnTo>
                    <a:lnTo>
                      <a:pt x="87999" y="97777"/>
                    </a:lnTo>
                    <a:cubicBezTo>
                      <a:pt x="93431" y="97777"/>
                      <a:pt x="97777" y="93431"/>
                      <a:pt x="97777" y="87999"/>
                    </a:cubicBezTo>
                    <a:lnTo>
                      <a:pt x="97777" y="19555"/>
                    </a:lnTo>
                    <a:lnTo>
                      <a:pt x="156986" y="19555"/>
                    </a:lnTo>
                    <a:lnTo>
                      <a:pt x="156986" y="87999"/>
                    </a:lnTo>
                    <a:cubicBezTo>
                      <a:pt x="156986" y="93431"/>
                      <a:pt x="161331" y="97777"/>
                      <a:pt x="166764" y="97777"/>
                    </a:cubicBezTo>
                    <a:lnTo>
                      <a:pt x="235207" y="97777"/>
                    </a:lnTo>
                    <a:lnTo>
                      <a:pt x="235207" y="156443"/>
                    </a:lnTo>
                    <a:close/>
                  </a:path>
                </a:pathLst>
              </a:custGeom>
              <a:grpFill/>
              <a:ln w="134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A7DEC061-93B0-44C4-FA1E-FEE9FA7F2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594068" cy="720000"/>
          </a:xfrm>
        </p:spPr>
        <p:txBody>
          <a:bodyPr/>
          <a:lstStyle/>
          <a:p>
            <a:r>
              <a:rPr lang="en-GB"/>
              <a:t>Inappropriate SABA and OCS use are each associated with poor outcomes for patients with asthma across all severities </a:t>
            </a:r>
          </a:p>
        </p:txBody>
      </p:sp>
    </p:spTree>
    <p:extLst>
      <p:ext uri="{BB962C8B-B14F-4D97-AF65-F5344CB8AC3E}">
        <p14:creationId xmlns:p14="http://schemas.microsoft.com/office/powerpoint/2010/main" val="419403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6B804F20-7E0E-47B6-BACB-E3B74E040CDE}"/>
              </a:ext>
            </a:extLst>
          </p:cNvPr>
          <p:cNvSpPr/>
          <p:nvPr/>
        </p:nvSpPr>
        <p:spPr>
          <a:xfrm>
            <a:off x="7519109" y="1657350"/>
            <a:ext cx="4128107" cy="3829050"/>
          </a:xfrm>
          <a:prstGeom prst="roundRect">
            <a:avLst>
              <a:gd name="adj" fmla="val 3500"/>
            </a:avLst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BB62CE1-B5A8-4FE4-BED0-C96A263C3E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5767356"/>
            <a:ext cx="10706157" cy="820770"/>
          </a:xfrm>
        </p:spPr>
        <p:txBody>
          <a:bodyPr/>
          <a:lstStyle/>
          <a:p>
            <a:r>
              <a:rPr lang="en-GB" dirty="0"/>
              <a:t>*Frequent exacerbators were defined as having two or more exacerbations during the 1-year study follow-up period</a:t>
            </a:r>
            <a:r>
              <a:rPr lang="en-GB" baseline="30000" dirty="0"/>
              <a:t>2</a:t>
            </a:r>
            <a:r>
              <a:rPr lang="en-GB" dirty="0"/>
              <a:t>; </a:t>
            </a:r>
            <a:r>
              <a:rPr lang="en-GB" baseline="30000" dirty="0"/>
              <a:t>†</a:t>
            </a:r>
            <a:r>
              <a:rPr lang="en-GB" dirty="0"/>
              <a:t>study comprised a total of 16875 patients who were eligible for referral and had no previous history of referral; patients were deemed eligible for referral based on BTS/SIGN guidelines for specialist referral.</a:t>
            </a:r>
            <a:r>
              <a:rPr lang="en-GB" baseline="30000" dirty="0"/>
              <a:t>3</a:t>
            </a:r>
            <a:br>
              <a:rPr lang="en-GB" dirty="0"/>
            </a:br>
            <a:r>
              <a:rPr lang="en-GB" altLang="en-US" dirty="0"/>
              <a:t>BTS, British Thoracic Society; GINA; Global Initiative for Asthma; </a:t>
            </a:r>
            <a:r>
              <a:rPr lang="en-GB" dirty="0"/>
              <a:t>OCS, oral corticosteroid(s); QOL, quality of life; SIGN, Scottish Intercollegiate Guidelines Network.</a:t>
            </a:r>
            <a:br>
              <a:rPr lang="en-GB" dirty="0"/>
            </a:br>
            <a:r>
              <a:rPr lang="en-GB" dirty="0"/>
              <a:t>1. The Global Initiative for Asthma (GINA). Global strategy for asthma management and prevention. 2023. Available from: https://ginasthma.org/reports/ (accessed April 2024); 2. </a:t>
            </a:r>
            <a:r>
              <a:rPr lang="en-GB" dirty="0" err="1"/>
              <a:t>Kupczyk</a:t>
            </a:r>
            <a:r>
              <a:rPr lang="en-GB" dirty="0"/>
              <a:t> M, et al. Clin Exp Allergy. 2014;44:212–221; 3. Blakely JD, et al. BMJ Open. 2019;9:e031740.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8A7124-7009-4110-A6F4-E8404E79A02D}"/>
              </a:ext>
            </a:extLst>
          </p:cNvPr>
          <p:cNvSpPr txBox="1"/>
          <p:nvPr/>
        </p:nvSpPr>
        <p:spPr>
          <a:xfrm>
            <a:off x="7644403" y="1794533"/>
            <a:ext cx="3877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/>
              <a:t>A </a:t>
            </a:r>
            <a:r>
              <a:rPr lang="en-GB" sz="2000" b="1">
                <a:solidFill>
                  <a:schemeClr val="bg2"/>
                </a:solidFill>
              </a:rPr>
              <a:t>UK database study </a:t>
            </a:r>
            <a:r>
              <a:rPr lang="en-GB" sz="2000"/>
              <a:t>from 2007 to 2015 showed that:</a:t>
            </a:r>
            <a:r>
              <a:rPr lang="en-GB" sz="2000" baseline="30000"/>
              <a:t>3†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6C5853E-E35F-4F78-8840-3327FE31A860}"/>
              </a:ext>
            </a:extLst>
          </p:cNvPr>
          <p:cNvSpPr txBox="1"/>
          <p:nvPr/>
        </p:nvSpPr>
        <p:spPr>
          <a:xfrm>
            <a:off x="7806785" y="2694806"/>
            <a:ext cx="1927267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="1" kern="0">
                <a:solidFill>
                  <a:schemeClr val="bg2"/>
                </a:solidFill>
              </a:rPr>
              <a:t>Only 4%</a:t>
            </a:r>
            <a:endParaRPr lang="en-GB" sz="3200" kern="0" baseline="30000">
              <a:solidFill>
                <a:schemeClr val="bg2"/>
              </a:solidFill>
            </a:endParaRPr>
          </a:p>
          <a:p>
            <a:pPr algn="r"/>
            <a:r>
              <a:rPr lang="en-GB"/>
              <a:t>of patients with asthma who were eligible for specialist referral received one</a:t>
            </a:r>
            <a:endParaRPr lang="en-GB" baseline="3000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9A1EBEB-6A2A-4B83-AF9A-9A272FB36AAA}"/>
              </a:ext>
            </a:extLst>
          </p:cNvPr>
          <p:cNvSpPr/>
          <p:nvPr/>
        </p:nvSpPr>
        <p:spPr>
          <a:xfrm>
            <a:off x="872628" y="3148942"/>
            <a:ext cx="6212696" cy="811062"/>
          </a:xfrm>
          <a:prstGeom prst="roundRect">
            <a:avLst/>
          </a:prstGeom>
          <a:solidFill>
            <a:schemeClr val="accent4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vert="horz" lIns="288000" rtlCol="0" anchor="ctr"/>
          <a:lstStyle/>
          <a:p>
            <a:pPr marL="360000"/>
            <a:r>
              <a:rPr lang="en-US" sz="1600">
                <a:solidFill>
                  <a:schemeClr val="bg1"/>
                </a:solidFill>
              </a:rPr>
              <a:t>Patients with </a:t>
            </a:r>
            <a:r>
              <a:rPr lang="en-US" sz="1600" b="1">
                <a:solidFill>
                  <a:schemeClr val="bg1"/>
                </a:solidFill>
              </a:rPr>
              <a:t>uncontrolled asthma </a:t>
            </a:r>
            <a:r>
              <a:rPr lang="en-US" sz="1600">
                <a:solidFill>
                  <a:schemeClr val="bg1"/>
                </a:solidFill>
              </a:rPr>
              <a:t>and/or frequent exacerbations are also recommended for </a:t>
            </a:r>
            <a:r>
              <a:rPr lang="en-US" sz="1600" b="1">
                <a:solidFill>
                  <a:schemeClr val="bg1"/>
                </a:solidFill>
              </a:rPr>
              <a:t>specialist review</a:t>
            </a:r>
            <a:r>
              <a:rPr lang="en-US" sz="1600" baseline="30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4C7936F-560A-40D4-92AA-D606571A2C86}"/>
              </a:ext>
            </a:extLst>
          </p:cNvPr>
          <p:cNvSpPr/>
          <p:nvPr/>
        </p:nvSpPr>
        <p:spPr>
          <a:xfrm>
            <a:off x="458880" y="3152891"/>
            <a:ext cx="792000" cy="792000"/>
          </a:xfrm>
          <a:prstGeom prst="ellipse">
            <a:avLst/>
          </a:prstGeom>
          <a:solidFill>
            <a:schemeClr val="tx2"/>
          </a:solidFill>
          <a:ln w="127000" cap="flat" cmpd="sng" algn="ctr">
            <a:solidFill>
              <a:schemeClr val="tx2">
                <a:alpha val="2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29" name="Chart 28">
            <a:extLst>
              <a:ext uri="{FF2B5EF4-FFF2-40B4-BE49-F238E27FC236}">
                <a16:creationId xmlns:a16="http://schemas.microsoft.com/office/drawing/2014/main" id="{75A96BEB-FED0-4269-A993-9B39B7ECBB80}"/>
              </a:ext>
            </a:extLst>
          </p:cNvPr>
          <p:cNvGraphicFramePr/>
          <p:nvPr/>
        </p:nvGraphicFramePr>
        <p:xfrm>
          <a:off x="458880" y="3155970"/>
          <a:ext cx="792000" cy="785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14C93EB-30D4-432E-BA4F-7C58BE9D45D7}"/>
              </a:ext>
            </a:extLst>
          </p:cNvPr>
          <p:cNvSpPr/>
          <p:nvPr/>
        </p:nvSpPr>
        <p:spPr>
          <a:xfrm>
            <a:off x="802698" y="4525808"/>
            <a:ext cx="6282626" cy="811062"/>
          </a:xfrm>
          <a:prstGeom prst="roundRect">
            <a:avLst/>
          </a:prstGeom>
          <a:solidFill>
            <a:schemeClr val="accent4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vert="horz" lIns="288000" rtlCol="0" anchor="ctr"/>
          <a:lstStyle/>
          <a:p>
            <a:pPr marL="360000"/>
            <a:r>
              <a:rPr lang="en-US" sz="1600" dirty="0">
                <a:solidFill>
                  <a:schemeClr val="bg1"/>
                </a:solidFill>
              </a:rPr>
              <a:t>Compared with non-frequent exacerbators, patients with frequent exacerbations experience a range of </a:t>
            </a:r>
            <a:r>
              <a:rPr lang="en-US" sz="1600" b="1" dirty="0">
                <a:solidFill>
                  <a:schemeClr val="bg1"/>
                </a:solidFill>
              </a:rPr>
              <a:t>poorer outcomes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characterised</a:t>
            </a:r>
            <a:r>
              <a:rPr lang="en-US" sz="1600" dirty="0">
                <a:solidFill>
                  <a:schemeClr val="bg1"/>
                </a:solidFill>
              </a:rPr>
              <a:t> by higher OCS use</a:t>
            </a:r>
            <a:r>
              <a:rPr lang="en-US" sz="1600" baseline="30000" dirty="0">
                <a:solidFill>
                  <a:schemeClr val="bg1"/>
                </a:solidFill>
              </a:rPr>
              <a:t>2</a:t>
            </a:r>
            <a:r>
              <a:rPr lang="en-US" sz="1600" dirty="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40ED8DA-D0E3-48BD-9C93-B9047494F2F2}"/>
              </a:ext>
            </a:extLst>
          </p:cNvPr>
          <p:cNvSpPr/>
          <p:nvPr/>
        </p:nvSpPr>
        <p:spPr>
          <a:xfrm>
            <a:off x="458880" y="4535339"/>
            <a:ext cx="792000" cy="792000"/>
          </a:xfrm>
          <a:prstGeom prst="ellipse">
            <a:avLst/>
          </a:prstGeom>
          <a:solidFill>
            <a:schemeClr val="tx2"/>
          </a:solidFill>
          <a:ln w="127000" cap="flat" cmpd="sng" algn="ctr">
            <a:solidFill>
              <a:schemeClr val="tx2">
                <a:alpha val="2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AEB476A6-93B3-49BD-8150-EA5389814308}"/>
              </a:ext>
            </a:extLst>
          </p:cNvPr>
          <p:cNvGraphicFramePr/>
          <p:nvPr/>
        </p:nvGraphicFramePr>
        <p:xfrm>
          <a:off x="458880" y="4525808"/>
          <a:ext cx="792000" cy="785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E75C2D7-3BAD-4082-9CB7-844EFF2FD246}"/>
              </a:ext>
            </a:extLst>
          </p:cNvPr>
          <p:cNvSpPr/>
          <p:nvPr/>
        </p:nvSpPr>
        <p:spPr>
          <a:xfrm>
            <a:off x="802698" y="1772076"/>
            <a:ext cx="6282626" cy="811062"/>
          </a:xfrm>
          <a:prstGeom prst="roundRect">
            <a:avLst/>
          </a:prstGeom>
          <a:solidFill>
            <a:schemeClr val="accent4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vert="horz" lIns="288000" rtlCol="0" anchor="ctr"/>
          <a:lstStyle/>
          <a:p>
            <a:pPr marL="360000"/>
            <a:r>
              <a:rPr lang="en-US" sz="1600">
                <a:solidFill>
                  <a:schemeClr val="bg1"/>
                </a:solidFill>
              </a:rPr>
              <a:t>GINA recommends </a:t>
            </a:r>
            <a:r>
              <a:rPr lang="en-US" sz="1600" b="1">
                <a:solidFill>
                  <a:schemeClr val="bg1"/>
                </a:solidFill>
              </a:rPr>
              <a:t>specialist review </a:t>
            </a:r>
            <a:r>
              <a:rPr lang="en-US" sz="1600">
                <a:solidFill>
                  <a:schemeClr val="bg1"/>
                </a:solidFill>
              </a:rPr>
              <a:t>for patients who receive </a:t>
            </a:r>
          </a:p>
          <a:p>
            <a:pPr marL="360000"/>
            <a:r>
              <a:rPr lang="en-US" sz="1600" b="1">
                <a:solidFill>
                  <a:schemeClr val="bg1"/>
                </a:solidFill>
              </a:rPr>
              <a:t>≥2 courses of OCS </a:t>
            </a:r>
            <a:r>
              <a:rPr lang="en-US" sz="1600">
                <a:solidFill>
                  <a:schemeClr val="bg1"/>
                </a:solidFill>
              </a:rPr>
              <a:t>per year</a:t>
            </a:r>
            <a:r>
              <a:rPr lang="en-US" sz="1600" baseline="30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9076338-0C0B-44AA-B0C5-9E7514C0A499}"/>
              </a:ext>
            </a:extLst>
          </p:cNvPr>
          <p:cNvSpPr/>
          <p:nvPr/>
        </p:nvSpPr>
        <p:spPr>
          <a:xfrm>
            <a:off x="499185" y="1781607"/>
            <a:ext cx="792000" cy="792000"/>
          </a:xfrm>
          <a:prstGeom prst="ellipse">
            <a:avLst/>
          </a:prstGeom>
          <a:solidFill>
            <a:schemeClr val="tx2"/>
          </a:solidFill>
          <a:ln w="127000" cap="flat" cmpd="sng" algn="ctr">
            <a:solidFill>
              <a:schemeClr val="tx2">
                <a:alpha val="2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022A3A7B-4F35-46B5-9D71-0BFDDD4FF7F6}"/>
              </a:ext>
            </a:extLst>
          </p:cNvPr>
          <p:cNvGraphicFramePr/>
          <p:nvPr/>
        </p:nvGraphicFramePr>
        <p:xfrm>
          <a:off x="499185" y="1777286"/>
          <a:ext cx="792000" cy="785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35" name="Graphic 296">
            <a:extLst>
              <a:ext uri="{FF2B5EF4-FFF2-40B4-BE49-F238E27FC236}">
                <a16:creationId xmlns:a16="http://schemas.microsoft.com/office/drawing/2014/main" id="{DB68C188-D9A8-4007-B5AF-6CD7EBEED5A3}"/>
              </a:ext>
            </a:extLst>
          </p:cNvPr>
          <p:cNvGrpSpPr>
            <a:grpSpLocks noChangeAspect="1"/>
          </p:cNvGrpSpPr>
          <p:nvPr/>
        </p:nvGrpSpPr>
        <p:grpSpPr>
          <a:xfrm>
            <a:off x="751619" y="1936420"/>
            <a:ext cx="331735" cy="504000"/>
            <a:chOff x="8220397" y="2029299"/>
            <a:chExt cx="386075" cy="586559"/>
          </a:xfrm>
          <a:solidFill>
            <a:sysClr val="window" lastClr="FFFFFF"/>
          </a:solidFill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D658A134-B2E8-45F7-8018-4D0A9587C783}"/>
                </a:ext>
              </a:extLst>
            </p:cNvPr>
            <p:cNvSpPr/>
            <p:nvPr/>
          </p:nvSpPr>
          <p:spPr>
            <a:xfrm>
              <a:off x="8220397" y="2029299"/>
              <a:ext cx="386075" cy="586559"/>
            </a:xfrm>
            <a:custGeom>
              <a:avLst/>
              <a:gdLst>
                <a:gd name="connsiteX0" fmla="*/ 386120 w 386074"/>
                <a:gd name="connsiteY0" fmla="*/ 114736 h 586559"/>
                <a:gd name="connsiteX1" fmla="*/ 386101 w 386074"/>
                <a:gd name="connsiteY1" fmla="*/ 114361 h 586559"/>
                <a:gd name="connsiteX2" fmla="*/ 385918 w 386074"/>
                <a:gd name="connsiteY2" fmla="*/ 112893 h 586559"/>
                <a:gd name="connsiteX3" fmla="*/ 385918 w 386074"/>
                <a:gd name="connsiteY3" fmla="*/ 112889 h 586559"/>
                <a:gd name="connsiteX4" fmla="*/ 385525 w 386074"/>
                <a:gd name="connsiteY4" fmla="*/ 111461 h 586559"/>
                <a:gd name="connsiteX5" fmla="*/ 385399 w 386074"/>
                <a:gd name="connsiteY5" fmla="*/ 111112 h 586559"/>
                <a:gd name="connsiteX6" fmla="*/ 384831 w 386074"/>
                <a:gd name="connsiteY6" fmla="*/ 109814 h 586559"/>
                <a:gd name="connsiteX7" fmla="*/ 384795 w 386074"/>
                <a:gd name="connsiteY7" fmla="*/ 109747 h 586559"/>
                <a:gd name="connsiteX8" fmla="*/ 384003 w 386074"/>
                <a:gd name="connsiteY8" fmla="*/ 108485 h 586559"/>
                <a:gd name="connsiteX9" fmla="*/ 383779 w 386074"/>
                <a:gd name="connsiteY9" fmla="*/ 108181 h 586559"/>
                <a:gd name="connsiteX10" fmla="*/ 382786 w 386074"/>
                <a:gd name="connsiteY10" fmla="*/ 107026 h 586559"/>
                <a:gd name="connsiteX11" fmla="*/ 279116 w 386074"/>
                <a:gd name="connsiteY11" fmla="*/ 3356 h 586559"/>
                <a:gd name="connsiteX12" fmla="*/ 277961 w 386074"/>
                <a:gd name="connsiteY12" fmla="*/ 2363 h 586559"/>
                <a:gd name="connsiteX13" fmla="*/ 277652 w 386074"/>
                <a:gd name="connsiteY13" fmla="*/ 2135 h 586559"/>
                <a:gd name="connsiteX14" fmla="*/ 276400 w 386074"/>
                <a:gd name="connsiteY14" fmla="*/ 1347 h 586559"/>
                <a:gd name="connsiteX15" fmla="*/ 276311 w 386074"/>
                <a:gd name="connsiteY15" fmla="*/ 1302 h 586559"/>
                <a:gd name="connsiteX16" fmla="*/ 275034 w 386074"/>
                <a:gd name="connsiteY16" fmla="*/ 738 h 586559"/>
                <a:gd name="connsiteX17" fmla="*/ 274672 w 386074"/>
                <a:gd name="connsiteY17" fmla="*/ 613 h 586559"/>
                <a:gd name="connsiteX18" fmla="*/ 273249 w 386074"/>
                <a:gd name="connsiteY18" fmla="*/ 219 h 586559"/>
                <a:gd name="connsiteX19" fmla="*/ 273240 w 386074"/>
                <a:gd name="connsiteY19" fmla="*/ 219 h 586559"/>
                <a:gd name="connsiteX20" fmla="*/ 271781 w 386074"/>
                <a:gd name="connsiteY20" fmla="*/ 36 h 586559"/>
                <a:gd name="connsiteX21" fmla="*/ 271405 w 386074"/>
                <a:gd name="connsiteY21" fmla="*/ 18 h 586559"/>
                <a:gd name="connsiteX22" fmla="*/ 271015 w 386074"/>
                <a:gd name="connsiteY22" fmla="*/ 0 h 586559"/>
                <a:gd name="connsiteX23" fmla="*/ 11456 w 386074"/>
                <a:gd name="connsiteY23" fmla="*/ 0 h 586559"/>
                <a:gd name="connsiteX24" fmla="*/ 0 w 386074"/>
                <a:gd name="connsiteY24" fmla="*/ 11456 h 586559"/>
                <a:gd name="connsiteX25" fmla="*/ 0 w 386074"/>
                <a:gd name="connsiteY25" fmla="*/ 501809 h 586559"/>
                <a:gd name="connsiteX26" fmla="*/ 11456 w 386074"/>
                <a:gd name="connsiteY26" fmla="*/ 513266 h 586559"/>
                <a:gd name="connsiteX27" fmla="*/ 183936 w 386074"/>
                <a:gd name="connsiteY27" fmla="*/ 513266 h 586559"/>
                <a:gd name="connsiteX28" fmla="*/ 183936 w 386074"/>
                <a:gd name="connsiteY28" fmla="*/ 575103 h 586559"/>
                <a:gd name="connsiteX29" fmla="*/ 189847 w 386074"/>
                <a:gd name="connsiteY29" fmla="*/ 585127 h 586559"/>
                <a:gd name="connsiteX30" fmla="*/ 201482 w 386074"/>
                <a:gd name="connsiteY30" fmla="*/ 584810 h 586559"/>
                <a:gd name="connsiteX31" fmla="*/ 245114 w 386074"/>
                <a:gd name="connsiteY31" fmla="*/ 557435 h 586559"/>
                <a:gd name="connsiteX32" fmla="*/ 288746 w 386074"/>
                <a:gd name="connsiteY32" fmla="*/ 584810 h 586559"/>
                <a:gd name="connsiteX33" fmla="*/ 294836 w 386074"/>
                <a:gd name="connsiteY33" fmla="*/ 586559 h 586559"/>
                <a:gd name="connsiteX34" fmla="*/ 300381 w 386074"/>
                <a:gd name="connsiteY34" fmla="*/ 585132 h 586559"/>
                <a:gd name="connsiteX35" fmla="*/ 306293 w 386074"/>
                <a:gd name="connsiteY35" fmla="*/ 575103 h 586559"/>
                <a:gd name="connsiteX36" fmla="*/ 306293 w 386074"/>
                <a:gd name="connsiteY36" fmla="*/ 513266 h 586559"/>
                <a:gd name="connsiteX37" fmla="*/ 374682 w 386074"/>
                <a:gd name="connsiteY37" fmla="*/ 513266 h 586559"/>
                <a:gd name="connsiteX38" fmla="*/ 386138 w 386074"/>
                <a:gd name="connsiteY38" fmla="*/ 501809 h 586559"/>
                <a:gd name="connsiteX39" fmla="*/ 386138 w 386074"/>
                <a:gd name="connsiteY39" fmla="*/ 115126 h 586559"/>
                <a:gd name="connsiteX40" fmla="*/ 386120 w 386074"/>
                <a:gd name="connsiteY40" fmla="*/ 114736 h 586559"/>
                <a:gd name="connsiteX41" fmla="*/ 282472 w 386074"/>
                <a:gd name="connsiteY41" fmla="*/ 39117 h 586559"/>
                <a:gd name="connsiteX42" fmla="*/ 347025 w 386074"/>
                <a:gd name="connsiteY42" fmla="*/ 103670 h 586559"/>
                <a:gd name="connsiteX43" fmla="*/ 282472 w 386074"/>
                <a:gd name="connsiteY43" fmla="*/ 103670 h 586559"/>
                <a:gd name="connsiteX44" fmla="*/ 178283 w 386074"/>
                <a:gd name="connsiteY44" fmla="*/ 353850 h 586559"/>
                <a:gd name="connsiteX45" fmla="*/ 176135 w 386074"/>
                <a:gd name="connsiteY45" fmla="*/ 346623 h 586559"/>
                <a:gd name="connsiteX46" fmla="*/ 182037 w 386074"/>
                <a:gd name="connsiteY46" fmla="*/ 342349 h 586559"/>
                <a:gd name="connsiteX47" fmla="*/ 194103 w 386074"/>
                <a:gd name="connsiteY47" fmla="*/ 332271 h 586559"/>
                <a:gd name="connsiteX48" fmla="*/ 200085 w 386074"/>
                <a:gd name="connsiteY48" fmla="*/ 317601 h 586559"/>
                <a:gd name="connsiteX49" fmla="*/ 202212 w 386074"/>
                <a:gd name="connsiteY49" fmla="*/ 310961 h 586559"/>
                <a:gd name="connsiteX50" fmla="*/ 205048 w 386074"/>
                <a:gd name="connsiteY50" fmla="*/ 310755 h 586559"/>
                <a:gd name="connsiteX51" fmla="*/ 209264 w 386074"/>
                <a:gd name="connsiteY51" fmla="*/ 310903 h 586559"/>
                <a:gd name="connsiteX52" fmla="*/ 214661 w 386074"/>
                <a:gd name="connsiteY52" fmla="*/ 311077 h 586559"/>
                <a:gd name="connsiteX53" fmla="*/ 225138 w 386074"/>
                <a:gd name="connsiteY53" fmla="*/ 309605 h 586559"/>
                <a:gd name="connsiteX54" fmla="*/ 238357 w 386074"/>
                <a:gd name="connsiteY54" fmla="*/ 301456 h 586559"/>
                <a:gd name="connsiteX55" fmla="*/ 245060 w 386074"/>
                <a:gd name="connsiteY55" fmla="*/ 296855 h 586559"/>
                <a:gd name="connsiteX56" fmla="*/ 251871 w 386074"/>
                <a:gd name="connsiteY56" fmla="*/ 301456 h 586559"/>
                <a:gd name="connsiteX57" fmla="*/ 265095 w 386074"/>
                <a:gd name="connsiteY57" fmla="*/ 309605 h 586559"/>
                <a:gd name="connsiteX58" fmla="*/ 275572 w 386074"/>
                <a:gd name="connsiteY58" fmla="*/ 311077 h 586559"/>
                <a:gd name="connsiteX59" fmla="*/ 280964 w 386074"/>
                <a:gd name="connsiteY59" fmla="*/ 310903 h 586559"/>
                <a:gd name="connsiteX60" fmla="*/ 285185 w 386074"/>
                <a:gd name="connsiteY60" fmla="*/ 310755 h 586559"/>
                <a:gd name="connsiteX61" fmla="*/ 288021 w 386074"/>
                <a:gd name="connsiteY61" fmla="*/ 310961 h 586559"/>
                <a:gd name="connsiteX62" fmla="*/ 290143 w 386074"/>
                <a:gd name="connsiteY62" fmla="*/ 317601 h 586559"/>
                <a:gd name="connsiteX63" fmla="*/ 296130 w 386074"/>
                <a:gd name="connsiteY63" fmla="*/ 332271 h 586559"/>
                <a:gd name="connsiteX64" fmla="*/ 308196 w 386074"/>
                <a:gd name="connsiteY64" fmla="*/ 342349 h 586559"/>
                <a:gd name="connsiteX65" fmla="*/ 314093 w 386074"/>
                <a:gd name="connsiteY65" fmla="*/ 346623 h 586559"/>
                <a:gd name="connsiteX66" fmla="*/ 311950 w 386074"/>
                <a:gd name="connsiteY66" fmla="*/ 353850 h 586559"/>
                <a:gd name="connsiteX67" fmla="*/ 308316 w 386074"/>
                <a:gd name="connsiteY67" fmla="*/ 369584 h 586559"/>
                <a:gd name="connsiteX68" fmla="*/ 311945 w 386074"/>
                <a:gd name="connsiteY68" fmla="*/ 385323 h 586559"/>
                <a:gd name="connsiteX69" fmla="*/ 314093 w 386074"/>
                <a:gd name="connsiteY69" fmla="*/ 392550 h 586559"/>
                <a:gd name="connsiteX70" fmla="*/ 308196 w 386074"/>
                <a:gd name="connsiteY70" fmla="*/ 396824 h 586559"/>
                <a:gd name="connsiteX71" fmla="*/ 296130 w 386074"/>
                <a:gd name="connsiteY71" fmla="*/ 406902 h 586559"/>
                <a:gd name="connsiteX72" fmla="*/ 290143 w 386074"/>
                <a:gd name="connsiteY72" fmla="*/ 421571 h 586559"/>
                <a:gd name="connsiteX73" fmla="*/ 288021 w 386074"/>
                <a:gd name="connsiteY73" fmla="*/ 428212 h 586559"/>
                <a:gd name="connsiteX74" fmla="*/ 285185 w 386074"/>
                <a:gd name="connsiteY74" fmla="*/ 428418 h 586559"/>
                <a:gd name="connsiteX75" fmla="*/ 280964 w 386074"/>
                <a:gd name="connsiteY75" fmla="*/ 428271 h 586559"/>
                <a:gd name="connsiteX76" fmla="*/ 275572 w 386074"/>
                <a:gd name="connsiteY76" fmla="*/ 428096 h 586559"/>
                <a:gd name="connsiteX77" fmla="*/ 265095 w 386074"/>
                <a:gd name="connsiteY77" fmla="*/ 429569 h 586559"/>
                <a:gd name="connsiteX78" fmla="*/ 251871 w 386074"/>
                <a:gd name="connsiteY78" fmla="*/ 437717 h 586559"/>
                <a:gd name="connsiteX79" fmla="*/ 245114 w 386074"/>
                <a:gd name="connsiteY79" fmla="*/ 442314 h 586559"/>
                <a:gd name="connsiteX80" fmla="*/ 238362 w 386074"/>
                <a:gd name="connsiteY80" fmla="*/ 437717 h 586559"/>
                <a:gd name="connsiteX81" fmla="*/ 225138 w 386074"/>
                <a:gd name="connsiteY81" fmla="*/ 429569 h 586559"/>
                <a:gd name="connsiteX82" fmla="*/ 214661 w 386074"/>
                <a:gd name="connsiteY82" fmla="*/ 428096 h 586559"/>
                <a:gd name="connsiteX83" fmla="*/ 209264 w 386074"/>
                <a:gd name="connsiteY83" fmla="*/ 428271 h 586559"/>
                <a:gd name="connsiteX84" fmla="*/ 205048 w 386074"/>
                <a:gd name="connsiteY84" fmla="*/ 428418 h 586559"/>
                <a:gd name="connsiteX85" fmla="*/ 202212 w 386074"/>
                <a:gd name="connsiteY85" fmla="*/ 428212 h 586559"/>
                <a:gd name="connsiteX86" fmla="*/ 200085 w 386074"/>
                <a:gd name="connsiteY86" fmla="*/ 421571 h 586559"/>
                <a:gd name="connsiteX87" fmla="*/ 194103 w 386074"/>
                <a:gd name="connsiteY87" fmla="*/ 406902 h 586559"/>
                <a:gd name="connsiteX88" fmla="*/ 182037 w 386074"/>
                <a:gd name="connsiteY88" fmla="*/ 396824 h 586559"/>
                <a:gd name="connsiteX89" fmla="*/ 176140 w 386074"/>
                <a:gd name="connsiteY89" fmla="*/ 392550 h 586559"/>
                <a:gd name="connsiteX90" fmla="*/ 178283 w 386074"/>
                <a:gd name="connsiteY90" fmla="*/ 385323 h 586559"/>
                <a:gd name="connsiteX91" fmla="*/ 181917 w 386074"/>
                <a:gd name="connsiteY91" fmla="*/ 369588 h 586559"/>
                <a:gd name="connsiteX92" fmla="*/ 178283 w 386074"/>
                <a:gd name="connsiteY92" fmla="*/ 353850 h 586559"/>
                <a:gd name="connsiteX93" fmla="*/ 283380 w 386074"/>
                <a:gd name="connsiteY93" fmla="*/ 554392 h 586559"/>
                <a:gd name="connsiteX94" fmla="*/ 251204 w 386074"/>
                <a:gd name="connsiteY94" fmla="*/ 534205 h 586559"/>
                <a:gd name="connsiteX95" fmla="*/ 239024 w 386074"/>
                <a:gd name="connsiteY95" fmla="*/ 534205 h 586559"/>
                <a:gd name="connsiteX96" fmla="*/ 206848 w 386074"/>
                <a:gd name="connsiteY96" fmla="*/ 554392 h 586559"/>
                <a:gd name="connsiteX97" fmla="*/ 206848 w 386074"/>
                <a:gd name="connsiteY97" fmla="*/ 451295 h 586559"/>
                <a:gd name="connsiteX98" fmla="*/ 210419 w 386074"/>
                <a:gd name="connsiteY98" fmla="*/ 451157 h 586559"/>
                <a:gd name="connsiteX99" fmla="*/ 214661 w 386074"/>
                <a:gd name="connsiteY99" fmla="*/ 451004 h 586559"/>
                <a:gd name="connsiteX100" fmla="*/ 217896 w 386074"/>
                <a:gd name="connsiteY100" fmla="*/ 451304 h 586559"/>
                <a:gd name="connsiteX101" fmla="*/ 223992 w 386074"/>
                <a:gd name="connsiteY101" fmla="*/ 455568 h 586559"/>
                <a:gd name="connsiteX102" fmla="*/ 245114 w 386074"/>
                <a:gd name="connsiteY102" fmla="*/ 465231 h 586559"/>
                <a:gd name="connsiteX103" fmla="*/ 266237 w 386074"/>
                <a:gd name="connsiteY103" fmla="*/ 455568 h 586559"/>
                <a:gd name="connsiteX104" fmla="*/ 272327 w 386074"/>
                <a:gd name="connsiteY104" fmla="*/ 451308 h 586559"/>
                <a:gd name="connsiteX105" fmla="*/ 275567 w 386074"/>
                <a:gd name="connsiteY105" fmla="*/ 451009 h 586559"/>
                <a:gd name="connsiteX106" fmla="*/ 279809 w 386074"/>
                <a:gd name="connsiteY106" fmla="*/ 451157 h 586559"/>
                <a:gd name="connsiteX107" fmla="*/ 283376 w 386074"/>
                <a:gd name="connsiteY107" fmla="*/ 451295 h 586559"/>
                <a:gd name="connsiteX108" fmla="*/ 283376 w 386074"/>
                <a:gd name="connsiteY108" fmla="*/ 554392 h 586559"/>
                <a:gd name="connsiteX109" fmla="*/ 306293 w 386074"/>
                <a:gd name="connsiteY109" fmla="*/ 490353 h 586559"/>
                <a:gd name="connsiteX110" fmla="*/ 306293 w 386074"/>
                <a:gd name="connsiteY110" fmla="*/ 442063 h 586559"/>
                <a:gd name="connsiteX111" fmla="*/ 312325 w 386074"/>
                <a:gd name="connsiteY111" fmla="*/ 427304 h 586559"/>
                <a:gd name="connsiteX112" fmla="*/ 314608 w 386074"/>
                <a:gd name="connsiteY112" fmla="*/ 420448 h 586559"/>
                <a:gd name="connsiteX113" fmla="*/ 320430 w 386074"/>
                <a:gd name="connsiteY113" fmla="*/ 416192 h 586559"/>
                <a:gd name="connsiteX114" fmla="*/ 335874 w 386074"/>
                <a:gd name="connsiteY114" fmla="*/ 399809 h 586559"/>
                <a:gd name="connsiteX115" fmla="*/ 333457 w 386074"/>
                <a:gd name="connsiteY115" fmla="*/ 377434 h 586559"/>
                <a:gd name="connsiteX116" fmla="*/ 331224 w 386074"/>
                <a:gd name="connsiteY116" fmla="*/ 369584 h 586559"/>
                <a:gd name="connsiteX117" fmla="*/ 333457 w 386074"/>
                <a:gd name="connsiteY117" fmla="*/ 361740 h 586559"/>
                <a:gd name="connsiteX118" fmla="*/ 335874 w 386074"/>
                <a:gd name="connsiteY118" fmla="*/ 339360 h 586559"/>
                <a:gd name="connsiteX119" fmla="*/ 320430 w 386074"/>
                <a:gd name="connsiteY119" fmla="*/ 322981 h 586559"/>
                <a:gd name="connsiteX120" fmla="*/ 314608 w 386074"/>
                <a:gd name="connsiteY120" fmla="*/ 318730 h 586559"/>
                <a:gd name="connsiteX121" fmla="*/ 312325 w 386074"/>
                <a:gd name="connsiteY121" fmla="*/ 311870 h 586559"/>
                <a:gd name="connsiteX122" fmla="*/ 301612 w 386074"/>
                <a:gd name="connsiteY122" fmla="*/ 292407 h 586559"/>
                <a:gd name="connsiteX123" fmla="*/ 285180 w 386074"/>
                <a:gd name="connsiteY123" fmla="*/ 287842 h 586559"/>
                <a:gd name="connsiteX124" fmla="*/ 279809 w 386074"/>
                <a:gd name="connsiteY124" fmla="*/ 288021 h 586559"/>
                <a:gd name="connsiteX125" fmla="*/ 275572 w 386074"/>
                <a:gd name="connsiteY125" fmla="*/ 288169 h 586559"/>
                <a:gd name="connsiteX126" fmla="*/ 272332 w 386074"/>
                <a:gd name="connsiteY126" fmla="*/ 287869 h 586559"/>
                <a:gd name="connsiteX127" fmla="*/ 266241 w 386074"/>
                <a:gd name="connsiteY127" fmla="*/ 283605 h 586559"/>
                <a:gd name="connsiteX128" fmla="*/ 245114 w 386074"/>
                <a:gd name="connsiteY128" fmla="*/ 273947 h 586559"/>
                <a:gd name="connsiteX129" fmla="*/ 223992 w 386074"/>
                <a:gd name="connsiteY129" fmla="*/ 283605 h 586559"/>
                <a:gd name="connsiteX130" fmla="*/ 217901 w 386074"/>
                <a:gd name="connsiteY130" fmla="*/ 287869 h 586559"/>
                <a:gd name="connsiteX131" fmla="*/ 214661 w 386074"/>
                <a:gd name="connsiteY131" fmla="*/ 288169 h 586559"/>
                <a:gd name="connsiteX132" fmla="*/ 210419 w 386074"/>
                <a:gd name="connsiteY132" fmla="*/ 288017 h 586559"/>
                <a:gd name="connsiteX133" fmla="*/ 205048 w 386074"/>
                <a:gd name="connsiteY133" fmla="*/ 287842 h 586559"/>
                <a:gd name="connsiteX134" fmla="*/ 188625 w 386074"/>
                <a:gd name="connsiteY134" fmla="*/ 292407 h 586559"/>
                <a:gd name="connsiteX135" fmla="*/ 177903 w 386074"/>
                <a:gd name="connsiteY135" fmla="*/ 311870 h 586559"/>
                <a:gd name="connsiteX136" fmla="*/ 175625 w 386074"/>
                <a:gd name="connsiteY136" fmla="*/ 318725 h 586559"/>
                <a:gd name="connsiteX137" fmla="*/ 169799 w 386074"/>
                <a:gd name="connsiteY137" fmla="*/ 322981 h 586559"/>
                <a:gd name="connsiteX138" fmla="*/ 154354 w 386074"/>
                <a:gd name="connsiteY138" fmla="*/ 339360 h 586559"/>
                <a:gd name="connsiteX139" fmla="*/ 156772 w 386074"/>
                <a:gd name="connsiteY139" fmla="*/ 361740 h 586559"/>
                <a:gd name="connsiteX140" fmla="*/ 159004 w 386074"/>
                <a:gd name="connsiteY140" fmla="*/ 369584 h 586559"/>
                <a:gd name="connsiteX141" fmla="*/ 156772 w 386074"/>
                <a:gd name="connsiteY141" fmla="*/ 377434 h 586559"/>
                <a:gd name="connsiteX142" fmla="*/ 154354 w 386074"/>
                <a:gd name="connsiteY142" fmla="*/ 399813 h 586559"/>
                <a:gd name="connsiteX143" fmla="*/ 169799 w 386074"/>
                <a:gd name="connsiteY143" fmla="*/ 416192 h 586559"/>
                <a:gd name="connsiteX144" fmla="*/ 175625 w 386074"/>
                <a:gd name="connsiteY144" fmla="*/ 420448 h 586559"/>
                <a:gd name="connsiteX145" fmla="*/ 177903 w 386074"/>
                <a:gd name="connsiteY145" fmla="*/ 427304 h 586559"/>
                <a:gd name="connsiteX146" fmla="*/ 183940 w 386074"/>
                <a:gd name="connsiteY146" fmla="*/ 442063 h 586559"/>
                <a:gd name="connsiteX147" fmla="*/ 183940 w 386074"/>
                <a:gd name="connsiteY147" fmla="*/ 490353 h 586559"/>
                <a:gd name="connsiteX148" fmla="*/ 22912 w 386074"/>
                <a:gd name="connsiteY148" fmla="*/ 490353 h 586559"/>
                <a:gd name="connsiteX149" fmla="*/ 22912 w 386074"/>
                <a:gd name="connsiteY149" fmla="*/ 22912 h 586559"/>
                <a:gd name="connsiteX150" fmla="*/ 259559 w 386074"/>
                <a:gd name="connsiteY150" fmla="*/ 22912 h 586559"/>
                <a:gd name="connsiteX151" fmla="*/ 259559 w 386074"/>
                <a:gd name="connsiteY151" fmla="*/ 115126 h 586559"/>
                <a:gd name="connsiteX152" fmla="*/ 271015 w 386074"/>
                <a:gd name="connsiteY152" fmla="*/ 126582 h 586559"/>
                <a:gd name="connsiteX153" fmla="*/ 363226 w 386074"/>
                <a:gd name="connsiteY153" fmla="*/ 126582 h 586559"/>
                <a:gd name="connsiteX154" fmla="*/ 363226 w 386074"/>
                <a:gd name="connsiteY154" fmla="*/ 490353 h 586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386074" h="586559">
                  <a:moveTo>
                    <a:pt x="386120" y="114736"/>
                  </a:moveTo>
                  <a:cubicBezTo>
                    <a:pt x="386115" y="114612"/>
                    <a:pt x="386111" y="114486"/>
                    <a:pt x="386101" y="114361"/>
                  </a:cubicBezTo>
                  <a:cubicBezTo>
                    <a:pt x="386066" y="113864"/>
                    <a:pt x="386017" y="113376"/>
                    <a:pt x="385918" y="112893"/>
                  </a:cubicBezTo>
                  <a:cubicBezTo>
                    <a:pt x="385918" y="112893"/>
                    <a:pt x="385918" y="112893"/>
                    <a:pt x="385918" y="112889"/>
                  </a:cubicBezTo>
                  <a:cubicBezTo>
                    <a:pt x="385820" y="112405"/>
                    <a:pt x="385681" y="111926"/>
                    <a:pt x="385525" y="111461"/>
                  </a:cubicBezTo>
                  <a:cubicBezTo>
                    <a:pt x="385484" y="111345"/>
                    <a:pt x="385444" y="111228"/>
                    <a:pt x="385399" y="111112"/>
                  </a:cubicBezTo>
                  <a:cubicBezTo>
                    <a:pt x="385234" y="110669"/>
                    <a:pt x="385046" y="110235"/>
                    <a:pt x="384831" y="109814"/>
                  </a:cubicBezTo>
                  <a:cubicBezTo>
                    <a:pt x="384817" y="109792"/>
                    <a:pt x="384809" y="109769"/>
                    <a:pt x="384795" y="109747"/>
                  </a:cubicBezTo>
                  <a:cubicBezTo>
                    <a:pt x="384563" y="109309"/>
                    <a:pt x="384294" y="108892"/>
                    <a:pt x="384003" y="108485"/>
                  </a:cubicBezTo>
                  <a:cubicBezTo>
                    <a:pt x="383932" y="108382"/>
                    <a:pt x="383856" y="108284"/>
                    <a:pt x="383779" y="108181"/>
                  </a:cubicBezTo>
                  <a:cubicBezTo>
                    <a:pt x="383471" y="107778"/>
                    <a:pt x="383148" y="107389"/>
                    <a:pt x="382786" y="107026"/>
                  </a:cubicBezTo>
                  <a:lnTo>
                    <a:pt x="279116" y="3356"/>
                  </a:lnTo>
                  <a:cubicBezTo>
                    <a:pt x="278753" y="2994"/>
                    <a:pt x="278363" y="2672"/>
                    <a:pt x="277961" y="2363"/>
                  </a:cubicBezTo>
                  <a:cubicBezTo>
                    <a:pt x="277858" y="2287"/>
                    <a:pt x="277755" y="2206"/>
                    <a:pt x="277652" y="2135"/>
                  </a:cubicBezTo>
                  <a:cubicBezTo>
                    <a:pt x="277245" y="1844"/>
                    <a:pt x="276834" y="1575"/>
                    <a:pt x="276400" y="1347"/>
                  </a:cubicBezTo>
                  <a:cubicBezTo>
                    <a:pt x="276368" y="1329"/>
                    <a:pt x="276337" y="1320"/>
                    <a:pt x="276311" y="1302"/>
                  </a:cubicBezTo>
                  <a:cubicBezTo>
                    <a:pt x="275898" y="1087"/>
                    <a:pt x="275469" y="904"/>
                    <a:pt x="275034" y="738"/>
                  </a:cubicBezTo>
                  <a:cubicBezTo>
                    <a:pt x="274914" y="694"/>
                    <a:pt x="274797" y="653"/>
                    <a:pt x="274672" y="613"/>
                  </a:cubicBezTo>
                  <a:cubicBezTo>
                    <a:pt x="274207" y="456"/>
                    <a:pt x="273736" y="318"/>
                    <a:pt x="273249" y="219"/>
                  </a:cubicBezTo>
                  <a:cubicBezTo>
                    <a:pt x="273245" y="219"/>
                    <a:pt x="273240" y="219"/>
                    <a:pt x="273240" y="219"/>
                  </a:cubicBezTo>
                  <a:cubicBezTo>
                    <a:pt x="272761" y="125"/>
                    <a:pt x="272273" y="72"/>
                    <a:pt x="271781" y="36"/>
                  </a:cubicBezTo>
                  <a:cubicBezTo>
                    <a:pt x="271656" y="31"/>
                    <a:pt x="271531" y="22"/>
                    <a:pt x="271405" y="18"/>
                  </a:cubicBezTo>
                  <a:cubicBezTo>
                    <a:pt x="271276" y="13"/>
                    <a:pt x="271146" y="0"/>
                    <a:pt x="271015" y="0"/>
                  </a:cubicBezTo>
                  <a:lnTo>
                    <a:pt x="11456" y="0"/>
                  </a:lnTo>
                  <a:cubicBezTo>
                    <a:pt x="5128" y="0"/>
                    <a:pt x="0" y="5128"/>
                    <a:pt x="0" y="11456"/>
                  </a:cubicBezTo>
                  <a:lnTo>
                    <a:pt x="0" y="501809"/>
                  </a:lnTo>
                  <a:cubicBezTo>
                    <a:pt x="0" y="508138"/>
                    <a:pt x="5128" y="513266"/>
                    <a:pt x="11456" y="513266"/>
                  </a:cubicBezTo>
                  <a:lnTo>
                    <a:pt x="183936" y="513266"/>
                  </a:lnTo>
                  <a:lnTo>
                    <a:pt x="183936" y="575103"/>
                  </a:lnTo>
                  <a:cubicBezTo>
                    <a:pt x="183936" y="579269"/>
                    <a:pt x="186199" y="583108"/>
                    <a:pt x="189847" y="585127"/>
                  </a:cubicBezTo>
                  <a:cubicBezTo>
                    <a:pt x="193498" y="587146"/>
                    <a:pt x="197951" y="587024"/>
                    <a:pt x="201482" y="584810"/>
                  </a:cubicBezTo>
                  <a:lnTo>
                    <a:pt x="245114" y="557435"/>
                  </a:lnTo>
                  <a:lnTo>
                    <a:pt x="288746" y="584810"/>
                  </a:lnTo>
                  <a:cubicBezTo>
                    <a:pt x="290603" y="585972"/>
                    <a:pt x="292720" y="586559"/>
                    <a:pt x="294836" y="586559"/>
                  </a:cubicBezTo>
                  <a:cubicBezTo>
                    <a:pt x="296743" y="586559"/>
                    <a:pt x="298654" y="586085"/>
                    <a:pt x="300381" y="585132"/>
                  </a:cubicBezTo>
                  <a:cubicBezTo>
                    <a:pt x="304029" y="583113"/>
                    <a:pt x="306293" y="579274"/>
                    <a:pt x="306293" y="575103"/>
                  </a:cubicBezTo>
                  <a:lnTo>
                    <a:pt x="306293" y="513266"/>
                  </a:lnTo>
                  <a:lnTo>
                    <a:pt x="374682" y="513266"/>
                  </a:lnTo>
                  <a:cubicBezTo>
                    <a:pt x="381009" y="513266"/>
                    <a:pt x="386138" y="508138"/>
                    <a:pt x="386138" y="501809"/>
                  </a:cubicBezTo>
                  <a:lnTo>
                    <a:pt x="386138" y="115126"/>
                  </a:lnTo>
                  <a:cubicBezTo>
                    <a:pt x="386138" y="114996"/>
                    <a:pt x="386124" y="114867"/>
                    <a:pt x="386120" y="114736"/>
                  </a:cubicBezTo>
                  <a:close/>
                  <a:moveTo>
                    <a:pt x="282472" y="39117"/>
                  </a:moveTo>
                  <a:lnTo>
                    <a:pt x="347025" y="103670"/>
                  </a:lnTo>
                  <a:lnTo>
                    <a:pt x="282472" y="103670"/>
                  </a:lnTo>
                  <a:close/>
                  <a:moveTo>
                    <a:pt x="178283" y="353850"/>
                  </a:moveTo>
                  <a:cubicBezTo>
                    <a:pt x="177478" y="351662"/>
                    <a:pt x="176166" y="348086"/>
                    <a:pt x="176135" y="346623"/>
                  </a:cubicBezTo>
                  <a:cubicBezTo>
                    <a:pt x="177030" y="345513"/>
                    <a:pt x="180135" y="343548"/>
                    <a:pt x="182037" y="342349"/>
                  </a:cubicBezTo>
                  <a:cubicBezTo>
                    <a:pt x="186119" y="339771"/>
                    <a:pt x="190746" y="336844"/>
                    <a:pt x="194103" y="332271"/>
                  </a:cubicBezTo>
                  <a:cubicBezTo>
                    <a:pt x="197491" y="327648"/>
                    <a:pt x="198869" y="322310"/>
                    <a:pt x="200085" y="317601"/>
                  </a:cubicBezTo>
                  <a:cubicBezTo>
                    <a:pt x="200618" y="315544"/>
                    <a:pt x="201477" y="312218"/>
                    <a:pt x="202212" y="310961"/>
                  </a:cubicBezTo>
                  <a:cubicBezTo>
                    <a:pt x="202614" y="310875"/>
                    <a:pt x="203460" y="310755"/>
                    <a:pt x="205048" y="310755"/>
                  </a:cubicBezTo>
                  <a:cubicBezTo>
                    <a:pt x="206324" y="310755"/>
                    <a:pt x="207752" y="310826"/>
                    <a:pt x="209264" y="310903"/>
                  </a:cubicBezTo>
                  <a:cubicBezTo>
                    <a:pt x="211001" y="310987"/>
                    <a:pt x="212790" y="311077"/>
                    <a:pt x="214661" y="311077"/>
                  </a:cubicBezTo>
                  <a:cubicBezTo>
                    <a:pt x="218788" y="311077"/>
                    <a:pt x="222117" y="310612"/>
                    <a:pt x="225138" y="309605"/>
                  </a:cubicBezTo>
                  <a:cubicBezTo>
                    <a:pt x="230413" y="307851"/>
                    <a:pt x="234634" y="304454"/>
                    <a:pt x="238357" y="301456"/>
                  </a:cubicBezTo>
                  <a:cubicBezTo>
                    <a:pt x="240415" y="299799"/>
                    <a:pt x="243861" y="297026"/>
                    <a:pt x="245060" y="296855"/>
                  </a:cubicBezTo>
                  <a:cubicBezTo>
                    <a:pt x="246372" y="297026"/>
                    <a:pt x="249813" y="299799"/>
                    <a:pt x="251871" y="301456"/>
                  </a:cubicBezTo>
                  <a:cubicBezTo>
                    <a:pt x="255594" y="304454"/>
                    <a:pt x="259819" y="307851"/>
                    <a:pt x="265095" y="309605"/>
                  </a:cubicBezTo>
                  <a:cubicBezTo>
                    <a:pt x="268116" y="310612"/>
                    <a:pt x="271442" y="311077"/>
                    <a:pt x="275572" y="311077"/>
                  </a:cubicBezTo>
                  <a:cubicBezTo>
                    <a:pt x="277438" y="311077"/>
                    <a:pt x="279232" y="310987"/>
                    <a:pt x="280964" y="310903"/>
                  </a:cubicBezTo>
                  <a:cubicBezTo>
                    <a:pt x="282476" y="310826"/>
                    <a:pt x="283904" y="310755"/>
                    <a:pt x="285185" y="310755"/>
                  </a:cubicBezTo>
                  <a:cubicBezTo>
                    <a:pt x="286772" y="310755"/>
                    <a:pt x="287614" y="310871"/>
                    <a:pt x="288021" y="310961"/>
                  </a:cubicBezTo>
                  <a:cubicBezTo>
                    <a:pt x="288755" y="312218"/>
                    <a:pt x="289615" y="315544"/>
                    <a:pt x="290143" y="317601"/>
                  </a:cubicBezTo>
                  <a:cubicBezTo>
                    <a:pt x="291359" y="322310"/>
                    <a:pt x="292742" y="327648"/>
                    <a:pt x="296130" y="332271"/>
                  </a:cubicBezTo>
                  <a:cubicBezTo>
                    <a:pt x="299482" y="336844"/>
                    <a:pt x="304109" y="339767"/>
                    <a:pt x="308196" y="342349"/>
                  </a:cubicBezTo>
                  <a:cubicBezTo>
                    <a:pt x="310093" y="343553"/>
                    <a:pt x="313198" y="345513"/>
                    <a:pt x="314093" y="346623"/>
                  </a:cubicBezTo>
                  <a:cubicBezTo>
                    <a:pt x="314062" y="348086"/>
                    <a:pt x="312751" y="351662"/>
                    <a:pt x="311950" y="353850"/>
                  </a:cubicBezTo>
                  <a:cubicBezTo>
                    <a:pt x="310245" y="358491"/>
                    <a:pt x="308316" y="363754"/>
                    <a:pt x="308316" y="369584"/>
                  </a:cubicBezTo>
                  <a:cubicBezTo>
                    <a:pt x="308316" y="375415"/>
                    <a:pt x="310245" y="380678"/>
                    <a:pt x="311945" y="385323"/>
                  </a:cubicBezTo>
                  <a:cubicBezTo>
                    <a:pt x="312751" y="387512"/>
                    <a:pt x="314062" y="391087"/>
                    <a:pt x="314093" y="392550"/>
                  </a:cubicBezTo>
                  <a:cubicBezTo>
                    <a:pt x="313198" y="393660"/>
                    <a:pt x="310093" y="395620"/>
                    <a:pt x="308196" y="396824"/>
                  </a:cubicBezTo>
                  <a:cubicBezTo>
                    <a:pt x="304109" y="399402"/>
                    <a:pt x="299482" y="402329"/>
                    <a:pt x="296130" y="406902"/>
                  </a:cubicBezTo>
                  <a:cubicBezTo>
                    <a:pt x="292742" y="411525"/>
                    <a:pt x="291359" y="416864"/>
                    <a:pt x="290143" y="421571"/>
                  </a:cubicBezTo>
                  <a:cubicBezTo>
                    <a:pt x="289615" y="423625"/>
                    <a:pt x="288751" y="426955"/>
                    <a:pt x="288021" y="428212"/>
                  </a:cubicBezTo>
                  <a:cubicBezTo>
                    <a:pt x="287614" y="428297"/>
                    <a:pt x="286772" y="428418"/>
                    <a:pt x="285185" y="428418"/>
                  </a:cubicBezTo>
                  <a:cubicBezTo>
                    <a:pt x="283904" y="428418"/>
                    <a:pt x="282476" y="428346"/>
                    <a:pt x="280964" y="428271"/>
                  </a:cubicBezTo>
                  <a:cubicBezTo>
                    <a:pt x="279232" y="428186"/>
                    <a:pt x="277438" y="428096"/>
                    <a:pt x="275572" y="428096"/>
                  </a:cubicBezTo>
                  <a:cubicBezTo>
                    <a:pt x="271442" y="428096"/>
                    <a:pt x="268116" y="428562"/>
                    <a:pt x="265095" y="429569"/>
                  </a:cubicBezTo>
                  <a:cubicBezTo>
                    <a:pt x="259819" y="431323"/>
                    <a:pt x="255594" y="434724"/>
                    <a:pt x="251871" y="437717"/>
                  </a:cubicBezTo>
                  <a:cubicBezTo>
                    <a:pt x="249844" y="439356"/>
                    <a:pt x="246461" y="442072"/>
                    <a:pt x="245114" y="442314"/>
                  </a:cubicBezTo>
                  <a:cubicBezTo>
                    <a:pt x="243767" y="442072"/>
                    <a:pt x="240388" y="439356"/>
                    <a:pt x="238362" y="437717"/>
                  </a:cubicBezTo>
                  <a:cubicBezTo>
                    <a:pt x="234634" y="434724"/>
                    <a:pt x="230413" y="431323"/>
                    <a:pt x="225138" y="429569"/>
                  </a:cubicBezTo>
                  <a:cubicBezTo>
                    <a:pt x="222117" y="428562"/>
                    <a:pt x="218788" y="428096"/>
                    <a:pt x="214661" y="428096"/>
                  </a:cubicBezTo>
                  <a:cubicBezTo>
                    <a:pt x="212795" y="428096"/>
                    <a:pt x="211001" y="428186"/>
                    <a:pt x="209264" y="428271"/>
                  </a:cubicBezTo>
                  <a:cubicBezTo>
                    <a:pt x="207756" y="428346"/>
                    <a:pt x="206329" y="428418"/>
                    <a:pt x="205048" y="428418"/>
                  </a:cubicBezTo>
                  <a:cubicBezTo>
                    <a:pt x="203460" y="428418"/>
                    <a:pt x="202618" y="428297"/>
                    <a:pt x="202212" y="428212"/>
                  </a:cubicBezTo>
                  <a:cubicBezTo>
                    <a:pt x="201477" y="426955"/>
                    <a:pt x="200618" y="423630"/>
                    <a:pt x="200085" y="421571"/>
                  </a:cubicBezTo>
                  <a:cubicBezTo>
                    <a:pt x="198873" y="416864"/>
                    <a:pt x="197491" y="411525"/>
                    <a:pt x="194103" y="406902"/>
                  </a:cubicBezTo>
                  <a:cubicBezTo>
                    <a:pt x="190751" y="402329"/>
                    <a:pt x="186124" y="399402"/>
                    <a:pt x="182037" y="396824"/>
                  </a:cubicBezTo>
                  <a:cubicBezTo>
                    <a:pt x="180140" y="395625"/>
                    <a:pt x="177034" y="393660"/>
                    <a:pt x="176140" y="392550"/>
                  </a:cubicBezTo>
                  <a:cubicBezTo>
                    <a:pt x="176170" y="391092"/>
                    <a:pt x="177482" y="387512"/>
                    <a:pt x="178283" y="385323"/>
                  </a:cubicBezTo>
                  <a:cubicBezTo>
                    <a:pt x="179988" y="380683"/>
                    <a:pt x="181917" y="375420"/>
                    <a:pt x="181917" y="369588"/>
                  </a:cubicBezTo>
                  <a:cubicBezTo>
                    <a:pt x="181917" y="363754"/>
                    <a:pt x="179983" y="358491"/>
                    <a:pt x="178283" y="353850"/>
                  </a:cubicBezTo>
                  <a:close/>
                  <a:moveTo>
                    <a:pt x="283380" y="554392"/>
                  </a:moveTo>
                  <a:lnTo>
                    <a:pt x="251204" y="534205"/>
                  </a:lnTo>
                  <a:cubicBezTo>
                    <a:pt x="247481" y="531874"/>
                    <a:pt x="242747" y="531874"/>
                    <a:pt x="239024" y="534205"/>
                  </a:cubicBezTo>
                  <a:lnTo>
                    <a:pt x="206848" y="554392"/>
                  </a:lnTo>
                  <a:lnTo>
                    <a:pt x="206848" y="451295"/>
                  </a:lnTo>
                  <a:cubicBezTo>
                    <a:pt x="208065" y="451259"/>
                    <a:pt x="209260" y="451214"/>
                    <a:pt x="210419" y="451157"/>
                  </a:cubicBezTo>
                  <a:cubicBezTo>
                    <a:pt x="211936" y="451075"/>
                    <a:pt x="213368" y="451004"/>
                    <a:pt x="214661" y="451004"/>
                  </a:cubicBezTo>
                  <a:cubicBezTo>
                    <a:pt x="216692" y="451004"/>
                    <a:pt x="217561" y="451192"/>
                    <a:pt x="217896" y="451304"/>
                  </a:cubicBezTo>
                  <a:cubicBezTo>
                    <a:pt x="219262" y="451760"/>
                    <a:pt x="221884" y="453873"/>
                    <a:pt x="223992" y="455568"/>
                  </a:cubicBezTo>
                  <a:cubicBezTo>
                    <a:pt x="229340" y="459874"/>
                    <a:pt x="235994" y="465231"/>
                    <a:pt x="245114" y="465231"/>
                  </a:cubicBezTo>
                  <a:cubicBezTo>
                    <a:pt x="254234" y="465231"/>
                    <a:pt x="260889" y="459874"/>
                    <a:pt x="266237" y="455568"/>
                  </a:cubicBezTo>
                  <a:cubicBezTo>
                    <a:pt x="268344" y="453873"/>
                    <a:pt x="270966" y="451760"/>
                    <a:pt x="272327" y="451308"/>
                  </a:cubicBezTo>
                  <a:cubicBezTo>
                    <a:pt x="272667" y="451197"/>
                    <a:pt x="273536" y="451009"/>
                    <a:pt x="275567" y="451009"/>
                  </a:cubicBezTo>
                  <a:cubicBezTo>
                    <a:pt x="276860" y="451009"/>
                    <a:pt x="278292" y="451080"/>
                    <a:pt x="279809" y="451157"/>
                  </a:cubicBezTo>
                  <a:cubicBezTo>
                    <a:pt x="280969" y="451214"/>
                    <a:pt x="282164" y="451263"/>
                    <a:pt x="283376" y="451295"/>
                  </a:cubicBezTo>
                  <a:lnTo>
                    <a:pt x="283376" y="554392"/>
                  </a:lnTo>
                  <a:close/>
                  <a:moveTo>
                    <a:pt x="306293" y="490353"/>
                  </a:moveTo>
                  <a:lnTo>
                    <a:pt x="306293" y="442063"/>
                  </a:lnTo>
                  <a:cubicBezTo>
                    <a:pt x="309699" y="437436"/>
                    <a:pt x="311121" y="431958"/>
                    <a:pt x="312325" y="427304"/>
                  </a:cubicBezTo>
                  <a:cubicBezTo>
                    <a:pt x="312957" y="424860"/>
                    <a:pt x="313821" y="421518"/>
                    <a:pt x="314608" y="420448"/>
                  </a:cubicBezTo>
                  <a:cubicBezTo>
                    <a:pt x="315391" y="419374"/>
                    <a:pt x="318304" y="417535"/>
                    <a:pt x="320430" y="416192"/>
                  </a:cubicBezTo>
                  <a:cubicBezTo>
                    <a:pt x="326068" y="412631"/>
                    <a:pt x="333085" y="408196"/>
                    <a:pt x="335874" y="399809"/>
                  </a:cubicBezTo>
                  <a:cubicBezTo>
                    <a:pt x="338630" y="391535"/>
                    <a:pt x="335762" y="383716"/>
                    <a:pt x="333457" y="377434"/>
                  </a:cubicBezTo>
                  <a:cubicBezTo>
                    <a:pt x="332409" y="374583"/>
                    <a:pt x="331224" y="371348"/>
                    <a:pt x="331224" y="369584"/>
                  </a:cubicBezTo>
                  <a:cubicBezTo>
                    <a:pt x="331224" y="367821"/>
                    <a:pt x="332409" y="364590"/>
                    <a:pt x="333457" y="361740"/>
                  </a:cubicBezTo>
                  <a:cubicBezTo>
                    <a:pt x="335762" y="355456"/>
                    <a:pt x="338630" y="347634"/>
                    <a:pt x="335874" y="339360"/>
                  </a:cubicBezTo>
                  <a:cubicBezTo>
                    <a:pt x="333085" y="330977"/>
                    <a:pt x="326068" y="326543"/>
                    <a:pt x="320430" y="322981"/>
                  </a:cubicBezTo>
                  <a:cubicBezTo>
                    <a:pt x="318304" y="321638"/>
                    <a:pt x="315391" y="319795"/>
                    <a:pt x="314608" y="318730"/>
                  </a:cubicBezTo>
                  <a:cubicBezTo>
                    <a:pt x="313821" y="317655"/>
                    <a:pt x="312957" y="314312"/>
                    <a:pt x="312325" y="311870"/>
                  </a:cubicBezTo>
                  <a:cubicBezTo>
                    <a:pt x="310679" y="305492"/>
                    <a:pt x="308629" y="297553"/>
                    <a:pt x="301612" y="292407"/>
                  </a:cubicBezTo>
                  <a:cubicBezTo>
                    <a:pt x="296027" y="288317"/>
                    <a:pt x="289561" y="287842"/>
                    <a:pt x="285180" y="287842"/>
                  </a:cubicBezTo>
                  <a:cubicBezTo>
                    <a:pt x="283327" y="287842"/>
                    <a:pt x="281537" y="287932"/>
                    <a:pt x="279809" y="288021"/>
                  </a:cubicBezTo>
                  <a:cubicBezTo>
                    <a:pt x="278292" y="288098"/>
                    <a:pt x="276860" y="288169"/>
                    <a:pt x="275572" y="288169"/>
                  </a:cubicBezTo>
                  <a:cubicBezTo>
                    <a:pt x="273536" y="288169"/>
                    <a:pt x="272667" y="287981"/>
                    <a:pt x="272332" y="287869"/>
                  </a:cubicBezTo>
                  <a:cubicBezTo>
                    <a:pt x="270971" y="287417"/>
                    <a:pt x="268348" y="285305"/>
                    <a:pt x="266241" y="283605"/>
                  </a:cubicBezTo>
                  <a:cubicBezTo>
                    <a:pt x="260889" y="279304"/>
                    <a:pt x="254234" y="273947"/>
                    <a:pt x="245114" y="273947"/>
                  </a:cubicBezTo>
                  <a:cubicBezTo>
                    <a:pt x="235998" y="273947"/>
                    <a:pt x="229340" y="279304"/>
                    <a:pt x="223992" y="283605"/>
                  </a:cubicBezTo>
                  <a:cubicBezTo>
                    <a:pt x="221884" y="285300"/>
                    <a:pt x="219262" y="287417"/>
                    <a:pt x="217901" y="287869"/>
                  </a:cubicBezTo>
                  <a:cubicBezTo>
                    <a:pt x="217565" y="287981"/>
                    <a:pt x="216692" y="288169"/>
                    <a:pt x="214661" y="288169"/>
                  </a:cubicBezTo>
                  <a:cubicBezTo>
                    <a:pt x="213372" y="288169"/>
                    <a:pt x="211936" y="288098"/>
                    <a:pt x="210419" y="288017"/>
                  </a:cubicBezTo>
                  <a:cubicBezTo>
                    <a:pt x="208691" y="287932"/>
                    <a:pt x="206905" y="287842"/>
                    <a:pt x="205048" y="287842"/>
                  </a:cubicBezTo>
                  <a:cubicBezTo>
                    <a:pt x="200672" y="287842"/>
                    <a:pt x="194206" y="288317"/>
                    <a:pt x="188625" y="292407"/>
                  </a:cubicBezTo>
                  <a:cubicBezTo>
                    <a:pt x="181604" y="297553"/>
                    <a:pt x="179550" y="305492"/>
                    <a:pt x="177903" y="311870"/>
                  </a:cubicBezTo>
                  <a:cubicBezTo>
                    <a:pt x="177271" y="314312"/>
                    <a:pt x="176408" y="317655"/>
                    <a:pt x="175625" y="318725"/>
                  </a:cubicBezTo>
                  <a:cubicBezTo>
                    <a:pt x="174837" y="319795"/>
                    <a:pt x="171924" y="321638"/>
                    <a:pt x="169799" y="322981"/>
                  </a:cubicBezTo>
                  <a:cubicBezTo>
                    <a:pt x="164160" y="326543"/>
                    <a:pt x="157147" y="330977"/>
                    <a:pt x="154354" y="339360"/>
                  </a:cubicBezTo>
                  <a:cubicBezTo>
                    <a:pt x="151598" y="347638"/>
                    <a:pt x="154467" y="355456"/>
                    <a:pt x="156772" y="361740"/>
                  </a:cubicBezTo>
                  <a:cubicBezTo>
                    <a:pt x="157819" y="364590"/>
                    <a:pt x="159004" y="367821"/>
                    <a:pt x="159004" y="369584"/>
                  </a:cubicBezTo>
                  <a:cubicBezTo>
                    <a:pt x="159004" y="371348"/>
                    <a:pt x="157819" y="374583"/>
                    <a:pt x="156772" y="377434"/>
                  </a:cubicBezTo>
                  <a:cubicBezTo>
                    <a:pt x="154467" y="383716"/>
                    <a:pt x="151598" y="391535"/>
                    <a:pt x="154354" y="399813"/>
                  </a:cubicBezTo>
                  <a:cubicBezTo>
                    <a:pt x="157147" y="408196"/>
                    <a:pt x="164164" y="412631"/>
                    <a:pt x="169799" y="416192"/>
                  </a:cubicBezTo>
                  <a:cubicBezTo>
                    <a:pt x="171928" y="417535"/>
                    <a:pt x="174837" y="419378"/>
                    <a:pt x="175625" y="420448"/>
                  </a:cubicBezTo>
                  <a:cubicBezTo>
                    <a:pt x="176408" y="421518"/>
                    <a:pt x="177271" y="424860"/>
                    <a:pt x="177903" y="427304"/>
                  </a:cubicBezTo>
                  <a:cubicBezTo>
                    <a:pt x="179107" y="431958"/>
                    <a:pt x="180534" y="437440"/>
                    <a:pt x="183940" y="442063"/>
                  </a:cubicBezTo>
                  <a:lnTo>
                    <a:pt x="183940" y="490353"/>
                  </a:lnTo>
                  <a:lnTo>
                    <a:pt x="22912" y="490353"/>
                  </a:lnTo>
                  <a:lnTo>
                    <a:pt x="22912" y="22912"/>
                  </a:lnTo>
                  <a:lnTo>
                    <a:pt x="259559" y="22912"/>
                  </a:lnTo>
                  <a:lnTo>
                    <a:pt x="259559" y="115126"/>
                  </a:lnTo>
                  <a:cubicBezTo>
                    <a:pt x="259559" y="121454"/>
                    <a:pt x="264688" y="126582"/>
                    <a:pt x="271015" y="126582"/>
                  </a:cubicBezTo>
                  <a:lnTo>
                    <a:pt x="363226" y="126582"/>
                  </a:lnTo>
                  <a:lnTo>
                    <a:pt x="363226" y="490353"/>
                  </a:lnTo>
                  <a:close/>
                </a:path>
              </a:pathLst>
            </a:custGeom>
            <a:grpFill/>
            <a:ln w="11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CCD71E1-2A3F-43A8-82A9-E0091EB309E3}"/>
                </a:ext>
              </a:extLst>
            </p:cNvPr>
            <p:cNvSpPr/>
            <p:nvPr/>
          </p:nvSpPr>
          <p:spPr>
            <a:xfrm>
              <a:off x="8276376" y="2132969"/>
              <a:ext cx="169552" cy="21767"/>
            </a:xfrm>
            <a:custGeom>
              <a:avLst/>
              <a:gdLst>
                <a:gd name="connsiteX0" fmla="*/ 11456 w 169552"/>
                <a:gd name="connsiteY0" fmla="*/ 22912 h 21766"/>
                <a:gd name="connsiteX1" fmla="*/ 159053 w 169552"/>
                <a:gd name="connsiteY1" fmla="*/ 22912 h 21766"/>
                <a:gd name="connsiteX2" fmla="*/ 170510 w 169552"/>
                <a:gd name="connsiteY2" fmla="*/ 11456 h 21766"/>
                <a:gd name="connsiteX3" fmla="*/ 159053 w 169552"/>
                <a:gd name="connsiteY3" fmla="*/ 0 h 21766"/>
                <a:gd name="connsiteX4" fmla="*/ 11456 w 169552"/>
                <a:gd name="connsiteY4" fmla="*/ 0 h 21766"/>
                <a:gd name="connsiteX5" fmla="*/ 0 w 169552"/>
                <a:gd name="connsiteY5" fmla="*/ 11456 h 21766"/>
                <a:gd name="connsiteX6" fmla="*/ 11456 w 169552"/>
                <a:gd name="connsiteY6" fmla="*/ 22912 h 21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9552" h="21766">
                  <a:moveTo>
                    <a:pt x="11456" y="22912"/>
                  </a:moveTo>
                  <a:lnTo>
                    <a:pt x="159053" y="22912"/>
                  </a:lnTo>
                  <a:cubicBezTo>
                    <a:pt x="165377" y="22912"/>
                    <a:pt x="170510" y="17784"/>
                    <a:pt x="170510" y="11456"/>
                  </a:cubicBezTo>
                  <a:cubicBezTo>
                    <a:pt x="170510" y="5128"/>
                    <a:pt x="165377" y="0"/>
                    <a:pt x="159053" y="0"/>
                  </a:cubicBezTo>
                  <a:lnTo>
                    <a:pt x="11456" y="0"/>
                  </a:lnTo>
                  <a:cubicBezTo>
                    <a:pt x="5128" y="0"/>
                    <a:pt x="0" y="5128"/>
                    <a:pt x="0" y="11456"/>
                  </a:cubicBezTo>
                  <a:cubicBezTo>
                    <a:pt x="0" y="17784"/>
                    <a:pt x="5133" y="22912"/>
                    <a:pt x="11456" y="22912"/>
                  </a:cubicBezTo>
                  <a:close/>
                </a:path>
              </a:pathLst>
            </a:custGeom>
            <a:grpFill/>
            <a:ln w="11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263092F-4317-423D-AD53-EF3587277718}"/>
                </a:ext>
              </a:extLst>
            </p:cNvPr>
            <p:cNvSpPr/>
            <p:nvPr/>
          </p:nvSpPr>
          <p:spPr>
            <a:xfrm>
              <a:off x="8276376" y="2190796"/>
              <a:ext cx="274950" cy="22912"/>
            </a:xfrm>
            <a:custGeom>
              <a:avLst/>
              <a:gdLst>
                <a:gd name="connsiteX0" fmla="*/ 264004 w 274949"/>
                <a:gd name="connsiteY0" fmla="*/ 0 h 22912"/>
                <a:gd name="connsiteX1" fmla="*/ 11456 w 274949"/>
                <a:gd name="connsiteY1" fmla="*/ 0 h 22912"/>
                <a:gd name="connsiteX2" fmla="*/ 0 w 274949"/>
                <a:gd name="connsiteY2" fmla="*/ 11456 h 22912"/>
                <a:gd name="connsiteX3" fmla="*/ 11456 w 274949"/>
                <a:gd name="connsiteY3" fmla="*/ 22912 h 22912"/>
                <a:gd name="connsiteX4" fmla="*/ 264004 w 274949"/>
                <a:gd name="connsiteY4" fmla="*/ 22912 h 22912"/>
                <a:gd name="connsiteX5" fmla="*/ 275460 w 274949"/>
                <a:gd name="connsiteY5" fmla="*/ 11456 h 22912"/>
                <a:gd name="connsiteX6" fmla="*/ 264004 w 274949"/>
                <a:gd name="connsiteY6" fmla="*/ 0 h 2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4949" h="22912">
                  <a:moveTo>
                    <a:pt x="264004" y="0"/>
                  </a:moveTo>
                  <a:lnTo>
                    <a:pt x="11456" y="0"/>
                  </a:lnTo>
                  <a:cubicBezTo>
                    <a:pt x="5128" y="0"/>
                    <a:pt x="0" y="5128"/>
                    <a:pt x="0" y="11456"/>
                  </a:cubicBezTo>
                  <a:cubicBezTo>
                    <a:pt x="0" y="17784"/>
                    <a:pt x="5128" y="22912"/>
                    <a:pt x="11456" y="22912"/>
                  </a:cubicBezTo>
                  <a:lnTo>
                    <a:pt x="264004" y="22912"/>
                  </a:lnTo>
                  <a:cubicBezTo>
                    <a:pt x="270331" y="22912"/>
                    <a:pt x="275460" y="17784"/>
                    <a:pt x="275460" y="11456"/>
                  </a:cubicBezTo>
                  <a:cubicBezTo>
                    <a:pt x="275460" y="5128"/>
                    <a:pt x="270331" y="0"/>
                    <a:pt x="264004" y="0"/>
                  </a:cubicBezTo>
                  <a:close/>
                </a:path>
              </a:pathLst>
            </a:custGeom>
            <a:grpFill/>
            <a:ln w="11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CC8ACC5-2F7A-4447-83F8-CA72BFC55016}"/>
                </a:ext>
              </a:extLst>
            </p:cNvPr>
            <p:cNvSpPr/>
            <p:nvPr/>
          </p:nvSpPr>
          <p:spPr>
            <a:xfrm>
              <a:off x="8276376" y="2248623"/>
              <a:ext cx="229125" cy="22912"/>
            </a:xfrm>
            <a:custGeom>
              <a:avLst/>
              <a:gdLst>
                <a:gd name="connsiteX0" fmla="*/ 218179 w 229124"/>
                <a:gd name="connsiteY0" fmla="*/ 0 h 22912"/>
                <a:gd name="connsiteX1" fmla="*/ 11456 w 229124"/>
                <a:gd name="connsiteY1" fmla="*/ 0 h 22912"/>
                <a:gd name="connsiteX2" fmla="*/ 0 w 229124"/>
                <a:gd name="connsiteY2" fmla="*/ 11456 h 22912"/>
                <a:gd name="connsiteX3" fmla="*/ 11456 w 229124"/>
                <a:gd name="connsiteY3" fmla="*/ 22912 h 22912"/>
                <a:gd name="connsiteX4" fmla="*/ 218179 w 229124"/>
                <a:gd name="connsiteY4" fmla="*/ 22912 h 22912"/>
                <a:gd name="connsiteX5" fmla="*/ 229635 w 229124"/>
                <a:gd name="connsiteY5" fmla="*/ 11456 h 22912"/>
                <a:gd name="connsiteX6" fmla="*/ 218179 w 229124"/>
                <a:gd name="connsiteY6" fmla="*/ 0 h 2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124" h="22912">
                  <a:moveTo>
                    <a:pt x="218179" y="0"/>
                  </a:moveTo>
                  <a:lnTo>
                    <a:pt x="11456" y="0"/>
                  </a:lnTo>
                  <a:cubicBezTo>
                    <a:pt x="5128" y="0"/>
                    <a:pt x="0" y="5134"/>
                    <a:pt x="0" y="11456"/>
                  </a:cubicBezTo>
                  <a:cubicBezTo>
                    <a:pt x="0" y="17785"/>
                    <a:pt x="5128" y="22912"/>
                    <a:pt x="11456" y="22912"/>
                  </a:cubicBezTo>
                  <a:lnTo>
                    <a:pt x="218179" y="22912"/>
                  </a:lnTo>
                  <a:cubicBezTo>
                    <a:pt x="224506" y="22912"/>
                    <a:pt x="229635" y="17785"/>
                    <a:pt x="229635" y="11456"/>
                  </a:cubicBezTo>
                  <a:cubicBezTo>
                    <a:pt x="229635" y="5134"/>
                    <a:pt x="224506" y="0"/>
                    <a:pt x="218179" y="0"/>
                  </a:cubicBezTo>
                  <a:close/>
                </a:path>
              </a:pathLst>
            </a:custGeom>
            <a:grpFill/>
            <a:ln w="11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F551B1D-A380-40CA-86B8-A146FDE3DB05}"/>
                </a:ext>
              </a:extLst>
            </p:cNvPr>
            <p:cNvSpPr/>
            <p:nvPr/>
          </p:nvSpPr>
          <p:spPr>
            <a:xfrm>
              <a:off x="8528924" y="2248623"/>
              <a:ext cx="22912" cy="22912"/>
            </a:xfrm>
            <a:custGeom>
              <a:avLst/>
              <a:gdLst>
                <a:gd name="connsiteX0" fmla="*/ 11456 w 22912"/>
                <a:gd name="connsiteY0" fmla="*/ 0 h 22912"/>
                <a:gd name="connsiteX1" fmla="*/ 0 w 22912"/>
                <a:gd name="connsiteY1" fmla="*/ 11456 h 22912"/>
                <a:gd name="connsiteX2" fmla="*/ 11456 w 22912"/>
                <a:gd name="connsiteY2" fmla="*/ 22912 h 22912"/>
                <a:gd name="connsiteX3" fmla="*/ 22912 w 22912"/>
                <a:gd name="connsiteY3" fmla="*/ 11456 h 22912"/>
                <a:gd name="connsiteX4" fmla="*/ 11456 w 22912"/>
                <a:gd name="connsiteY4" fmla="*/ 0 h 2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12" h="22912">
                  <a:moveTo>
                    <a:pt x="11456" y="0"/>
                  </a:moveTo>
                  <a:cubicBezTo>
                    <a:pt x="5146" y="0"/>
                    <a:pt x="0" y="5147"/>
                    <a:pt x="0" y="11456"/>
                  </a:cubicBezTo>
                  <a:cubicBezTo>
                    <a:pt x="0" y="17766"/>
                    <a:pt x="5146" y="22912"/>
                    <a:pt x="11456" y="22912"/>
                  </a:cubicBezTo>
                  <a:cubicBezTo>
                    <a:pt x="17770" y="22912"/>
                    <a:pt x="22912" y="17766"/>
                    <a:pt x="22912" y="11456"/>
                  </a:cubicBezTo>
                  <a:cubicBezTo>
                    <a:pt x="22912" y="5147"/>
                    <a:pt x="17770" y="0"/>
                    <a:pt x="11456" y="0"/>
                  </a:cubicBezTo>
                  <a:close/>
                </a:path>
              </a:pathLst>
            </a:custGeom>
            <a:grpFill/>
            <a:ln w="113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2" name="Graphic 41">
            <a:extLst>
              <a:ext uri="{FF2B5EF4-FFF2-40B4-BE49-F238E27FC236}">
                <a16:creationId xmlns:a16="http://schemas.microsoft.com/office/drawing/2014/main" id="{AC31EB19-8611-4C3D-8BE7-EAEE7A3078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9136" y="3313191"/>
            <a:ext cx="471484" cy="471484"/>
          </a:xfrm>
          <a:prstGeom prst="rect">
            <a:avLst/>
          </a:prstGeom>
        </p:spPr>
      </p:pic>
      <p:pic>
        <p:nvPicPr>
          <p:cNvPr id="43" name="Graphic 42">
            <a:extLst>
              <a:ext uri="{FF2B5EF4-FFF2-40B4-BE49-F238E27FC236}">
                <a16:creationId xmlns:a16="http://schemas.microsoft.com/office/drawing/2014/main" id="{663A325C-6437-4F05-AACE-FBFE2484C7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0143" y="4688377"/>
            <a:ext cx="419514" cy="41951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EECDA30-E6F7-288C-74E8-A94DA45A4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05243" cy="720000"/>
          </a:xfrm>
        </p:spPr>
        <p:txBody>
          <a:bodyPr/>
          <a:lstStyle/>
          <a:p>
            <a:r>
              <a:rPr lang="en-GB" sz="2400"/>
              <a:t>A large proportion of eligible patients are not referred despite frequent exacerbations and/or poor symptom control</a:t>
            </a:r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D006CB5-5745-206C-78D7-CFCF41B3698A}"/>
              </a:ext>
            </a:extLst>
          </p:cNvPr>
          <p:cNvSpPr/>
          <p:nvPr/>
        </p:nvSpPr>
        <p:spPr>
          <a:xfrm>
            <a:off x="7671509" y="1809750"/>
            <a:ext cx="4128107" cy="3829050"/>
          </a:xfrm>
          <a:prstGeom prst="roundRect">
            <a:avLst>
              <a:gd name="adj" fmla="val 3500"/>
            </a:avLst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389CDCF5-99DD-C1B5-AB34-6AF3F276431F}"/>
              </a:ext>
            </a:extLst>
          </p:cNvPr>
          <p:cNvGrpSpPr/>
          <p:nvPr/>
        </p:nvGrpSpPr>
        <p:grpSpPr>
          <a:xfrm>
            <a:off x="9762514" y="2627812"/>
            <a:ext cx="1504800" cy="2628000"/>
            <a:chOff x="10778400" y="3492000"/>
            <a:chExt cx="1504800" cy="262800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F8B70D3-C073-FE6A-B60D-D884E4C30F9A}"/>
                </a:ext>
              </a:extLst>
            </p:cNvPr>
            <p:cNvGrpSpPr/>
            <p:nvPr/>
          </p:nvGrpSpPr>
          <p:grpSpPr>
            <a:xfrm>
              <a:off x="10779372" y="3492000"/>
              <a:ext cx="1503828" cy="540000"/>
              <a:chOff x="10779372" y="3492000"/>
              <a:chExt cx="1503828" cy="540000"/>
            </a:xfrm>
          </p:grpSpPr>
          <p:pic>
            <p:nvPicPr>
              <p:cNvPr id="9" name="Graphic 8" descr="Man with solid fill">
                <a:extLst>
                  <a:ext uri="{FF2B5EF4-FFF2-40B4-BE49-F238E27FC236}">
                    <a16:creationId xmlns:a16="http://schemas.microsoft.com/office/drawing/2014/main" id="{2C77D992-60DF-3AE5-641D-BA7C7D303E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10779372" y="3492000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12" name="Graphic 11" descr="Woman with solid fill">
                <a:extLst>
                  <a:ext uri="{FF2B5EF4-FFF2-40B4-BE49-F238E27FC236}">
                    <a16:creationId xmlns:a16="http://schemas.microsoft.com/office/drawing/2014/main" id="{2728AE58-F8C7-28C4-39B7-09DC905EBA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1020492" y="3492000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14" name="Graphic 13" descr="Man with solid fill">
                <a:extLst>
                  <a:ext uri="{FF2B5EF4-FFF2-40B4-BE49-F238E27FC236}">
                    <a16:creationId xmlns:a16="http://schemas.microsoft.com/office/drawing/2014/main" id="{E0B7E246-7B81-6E47-7617-5E38199A13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260800" y="3492000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15" name="Graphic 14" descr="Woman with solid fill">
                <a:extLst>
                  <a:ext uri="{FF2B5EF4-FFF2-40B4-BE49-F238E27FC236}">
                    <a16:creationId xmlns:a16="http://schemas.microsoft.com/office/drawing/2014/main" id="{02225305-0647-4990-A633-7AC87B7369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1502000" y="3492000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16" name="Graphic 15" descr="Man with solid fill">
                <a:extLst>
                  <a:ext uri="{FF2B5EF4-FFF2-40B4-BE49-F238E27FC236}">
                    <a16:creationId xmlns:a16="http://schemas.microsoft.com/office/drawing/2014/main" id="{40442C53-FE9C-1695-30C4-C98204389D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743200" y="3492000"/>
                <a:ext cx="540000" cy="540000"/>
              </a:xfrm>
              <a:prstGeom prst="rect">
                <a:avLst/>
              </a:prstGeom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D95CF33-E3B0-EE5A-F45E-B72954D130B1}"/>
                </a:ext>
              </a:extLst>
            </p:cNvPr>
            <p:cNvGrpSpPr/>
            <p:nvPr/>
          </p:nvGrpSpPr>
          <p:grpSpPr>
            <a:xfrm>
              <a:off x="10778400" y="4013543"/>
              <a:ext cx="1503828" cy="540000"/>
              <a:chOff x="10779372" y="3492000"/>
              <a:chExt cx="1503828" cy="540000"/>
            </a:xfrm>
          </p:grpSpPr>
          <p:pic>
            <p:nvPicPr>
              <p:cNvPr id="19" name="Graphic 18" descr="Man with solid fill">
                <a:extLst>
                  <a:ext uri="{FF2B5EF4-FFF2-40B4-BE49-F238E27FC236}">
                    <a16:creationId xmlns:a16="http://schemas.microsoft.com/office/drawing/2014/main" id="{A43FF289-B630-A262-F776-F6AF4366DF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0779372" y="3492000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28" name="Graphic 27" descr="Woman with solid fill">
                <a:extLst>
                  <a:ext uri="{FF2B5EF4-FFF2-40B4-BE49-F238E27FC236}">
                    <a16:creationId xmlns:a16="http://schemas.microsoft.com/office/drawing/2014/main" id="{255F426C-F9FD-7D9D-AFCF-123F9F8F23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1020492" y="3492000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30" name="Graphic 29" descr="Man with solid fill">
                <a:extLst>
                  <a:ext uri="{FF2B5EF4-FFF2-40B4-BE49-F238E27FC236}">
                    <a16:creationId xmlns:a16="http://schemas.microsoft.com/office/drawing/2014/main" id="{24606971-68B2-36C9-FF8B-BBF6690DCD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260800" y="3492000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31" name="Graphic 30" descr="Woman with solid fill">
                <a:extLst>
                  <a:ext uri="{FF2B5EF4-FFF2-40B4-BE49-F238E27FC236}">
                    <a16:creationId xmlns:a16="http://schemas.microsoft.com/office/drawing/2014/main" id="{F6A2061B-D731-F8CD-1BDC-59A3084334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1502000" y="3492000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32" name="Graphic 31" descr="Man with solid fill">
                <a:extLst>
                  <a:ext uri="{FF2B5EF4-FFF2-40B4-BE49-F238E27FC236}">
                    <a16:creationId xmlns:a16="http://schemas.microsoft.com/office/drawing/2014/main" id="{DF3B819D-81DA-081B-727A-D295414D79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743200" y="3492000"/>
                <a:ext cx="540000" cy="540000"/>
              </a:xfrm>
              <a:prstGeom prst="rect">
                <a:avLst/>
              </a:prstGeom>
            </p:spPr>
          </p:pic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05CD005E-2007-821A-452A-1D2E77C3B6AC}"/>
                </a:ext>
              </a:extLst>
            </p:cNvPr>
            <p:cNvGrpSpPr/>
            <p:nvPr/>
          </p:nvGrpSpPr>
          <p:grpSpPr>
            <a:xfrm>
              <a:off x="10778400" y="4536000"/>
              <a:ext cx="1503828" cy="540000"/>
              <a:chOff x="10779372" y="3492000"/>
              <a:chExt cx="1503828" cy="540000"/>
            </a:xfrm>
          </p:grpSpPr>
          <p:pic>
            <p:nvPicPr>
              <p:cNvPr id="50" name="Graphic 49" descr="Man with solid fill">
                <a:extLst>
                  <a:ext uri="{FF2B5EF4-FFF2-40B4-BE49-F238E27FC236}">
                    <a16:creationId xmlns:a16="http://schemas.microsoft.com/office/drawing/2014/main" id="{B3EAD00A-E6A7-A49D-65DB-2CA1809AA8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0779372" y="3492000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51" name="Graphic 50" descr="Woman with solid fill">
                <a:extLst>
                  <a:ext uri="{FF2B5EF4-FFF2-40B4-BE49-F238E27FC236}">
                    <a16:creationId xmlns:a16="http://schemas.microsoft.com/office/drawing/2014/main" id="{5E753F36-6213-9597-F608-13D0683C0A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1020492" y="3492000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52" name="Graphic 51" descr="Man with solid fill">
                <a:extLst>
                  <a:ext uri="{FF2B5EF4-FFF2-40B4-BE49-F238E27FC236}">
                    <a16:creationId xmlns:a16="http://schemas.microsoft.com/office/drawing/2014/main" id="{30A2D12F-C005-E995-3F08-F1BB076F1E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260800" y="3492000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53" name="Graphic 52" descr="Woman with solid fill">
                <a:extLst>
                  <a:ext uri="{FF2B5EF4-FFF2-40B4-BE49-F238E27FC236}">
                    <a16:creationId xmlns:a16="http://schemas.microsoft.com/office/drawing/2014/main" id="{A914B178-9F98-C438-4C9E-6E133541A1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1502000" y="3492000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54" name="Graphic 53" descr="Man with solid fill">
                <a:extLst>
                  <a:ext uri="{FF2B5EF4-FFF2-40B4-BE49-F238E27FC236}">
                    <a16:creationId xmlns:a16="http://schemas.microsoft.com/office/drawing/2014/main" id="{D372C5CE-BDD9-F112-89DA-7C0BB55F7D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743200" y="3492000"/>
                <a:ext cx="540000" cy="540000"/>
              </a:xfrm>
              <a:prstGeom prst="rect">
                <a:avLst/>
              </a:prstGeom>
            </p:spPr>
          </p:pic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97B59C3-3824-96B9-7919-DE45737FB403}"/>
                </a:ext>
              </a:extLst>
            </p:cNvPr>
            <p:cNvGrpSpPr/>
            <p:nvPr/>
          </p:nvGrpSpPr>
          <p:grpSpPr>
            <a:xfrm>
              <a:off x="10778400" y="5058000"/>
              <a:ext cx="1503828" cy="540000"/>
              <a:chOff x="10779372" y="3492000"/>
              <a:chExt cx="1503828" cy="540000"/>
            </a:xfrm>
          </p:grpSpPr>
          <p:pic>
            <p:nvPicPr>
              <p:cNvPr id="56" name="Graphic 55" descr="Man with solid fill">
                <a:extLst>
                  <a:ext uri="{FF2B5EF4-FFF2-40B4-BE49-F238E27FC236}">
                    <a16:creationId xmlns:a16="http://schemas.microsoft.com/office/drawing/2014/main" id="{48F5E6AB-0272-1A1B-B5AE-5711592935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0779372" y="3492000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59" name="Graphic 58" descr="Woman with solid fill">
                <a:extLst>
                  <a:ext uri="{FF2B5EF4-FFF2-40B4-BE49-F238E27FC236}">
                    <a16:creationId xmlns:a16="http://schemas.microsoft.com/office/drawing/2014/main" id="{3E7049F6-C906-A66A-A1DD-5F0DA7A95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1020492" y="3492000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60" name="Graphic 59" descr="Man with solid fill">
                <a:extLst>
                  <a:ext uri="{FF2B5EF4-FFF2-40B4-BE49-F238E27FC236}">
                    <a16:creationId xmlns:a16="http://schemas.microsoft.com/office/drawing/2014/main" id="{5DCFAD75-DA65-4F75-4FCB-977F7888BA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260800" y="3492000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61" name="Graphic 60" descr="Woman with solid fill">
                <a:extLst>
                  <a:ext uri="{FF2B5EF4-FFF2-40B4-BE49-F238E27FC236}">
                    <a16:creationId xmlns:a16="http://schemas.microsoft.com/office/drawing/2014/main" id="{1C868085-AF89-57DD-1569-3683AA245A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1502000" y="3492000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62" name="Graphic 61" descr="Man with solid fill">
                <a:extLst>
                  <a:ext uri="{FF2B5EF4-FFF2-40B4-BE49-F238E27FC236}">
                    <a16:creationId xmlns:a16="http://schemas.microsoft.com/office/drawing/2014/main" id="{A2A1CB20-EB3D-F858-8B88-883592DCCA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743200" y="3492000"/>
                <a:ext cx="540000" cy="540000"/>
              </a:xfrm>
              <a:prstGeom prst="rect">
                <a:avLst/>
              </a:prstGeom>
            </p:spPr>
          </p:pic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27ADCB88-B7A8-5225-9641-61D6FD9E252C}"/>
                </a:ext>
              </a:extLst>
            </p:cNvPr>
            <p:cNvGrpSpPr/>
            <p:nvPr/>
          </p:nvGrpSpPr>
          <p:grpSpPr>
            <a:xfrm>
              <a:off x="10778400" y="5580000"/>
              <a:ext cx="1503828" cy="540000"/>
              <a:chOff x="10779372" y="3492000"/>
              <a:chExt cx="1503828" cy="540000"/>
            </a:xfrm>
          </p:grpSpPr>
          <p:pic>
            <p:nvPicPr>
              <p:cNvPr id="64" name="Graphic 63" descr="Man with solid fill">
                <a:extLst>
                  <a:ext uri="{FF2B5EF4-FFF2-40B4-BE49-F238E27FC236}">
                    <a16:creationId xmlns:a16="http://schemas.microsoft.com/office/drawing/2014/main" id="{6CAD29EF-ED20-6DEC-0890-132CD79CCF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0779372" y="3492000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65" name="Graphic 64" descr="Woman with solid fill">
                <a:extLst>
                  <a:ext uri="{FF2B5EF4-FFF2-40B4-BE49-F238E27FC236}">
                    <a16:creationId xmlns:a16="http://schemas.microsoft.com/office/drawing/2014/main" id="{C1F8B6C7-5CB7-2ABE-8C91-A25D1A8340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1020492" y="3492000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66" name="Graphic 65" descr="Man with solid fill">
                <a:extLst>
                  <a:ext uri="{FF2B5EF4-FFF2-40B4-BE49-F238E27FC236}">
                    <a16:creationId xmlns:a16="http://schemas.microsoft.com/office/drawing/2014/main" id="{BC7910D6-5843-3A4F-ED53-A72E658BA4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260800" y="3492000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67" name="Graphic 66" descr="Woman with solid fill">
                <a:extLst>
                  <a:ext uri="{FF2B5EF4-FFF2-40B4-BE49-F238E27FC236}">
                    <a16:creationId xmlns:a16="http://schemas.microsoft.com/office/drawing/2014/main" id="{740C07A4-7EDF-67AF-0933-B6D187DD4D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1502000" y="3492000"/>
                <a:ext cx="540000" cy="540000"/>
              </a:xfrm>
              <a:prstGeom prst="rect">
                <a:avLst/>
              </a:prstGeom>
            </p:spPr>
          </p:pic>
          <p:pic>
            <p:nvPicPr>
              <p:cNvPr id="68" name="Graphic 67" descr="Man with solid fill">
                <a:extLst>
                  <a:ext uri="{FF2B5EF4-FFF2-40B4-BE49-F238E27FC236}">
                    <a16:creationId xmlns:a16="http://schemas.microsoft.com/office/drawing/2014/main" id="{13E25726-BC82-A38D-7565-DB260D8F03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p:blipFill>
            <p:spPr>
              <a:xfrm>
                <a:off x="11743200" y="3492000"/>
                <a:ext cx="540000" cy="540000"/>
              </a:xfrm>
              <a:prstGeom prst="rect">
                <a:avLst/>
              </a:prstGeom>
            </p:spPr>
          </p:pic>
        </p:grpSp>
      </p:grpSp>
      <p:sp>
        <p:nvSpPr>
          <p:cNvPr id="70" name="Slide Number Placeholder 8">
            <a:extLst>
              <a:ext uri="{FF2B5EF4-FFF2-40B4-BE49-F238E27FC236}">
                <a16:creationId xmlns:a16="http://schemas.microsoft.com/office/drawing/2014/main" id="{91E81656-5E5B-0B1C-D594-B53795BE4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4833" y="6251575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D57BC55-1510-42AE-AB97-DB4D4BA64966}" type="slidenum">
              <a:rPr lang="en-GB" smtClean="0">
                <a:latin typeface="Arial"/>
              </a:rPr>
              <a:pPr>
                <a:defRPr/>
              </a:pPr>
              <a:t>6</a:t>
            </a:fld>
            <a:endParaRPr lang="en-GB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550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06DA5F-DF9E-43C4-8F65-324E974A9C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6019800"/>
            <a:ext cx="9487490" cy="568325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*Median follow-up period was 286 days.</a:t>
            </a:r>
            <a:r>
              <a:rPr lang="en-GB" baseline="30000" dirty="0"/>
              <a:t>1</a:t>
            </a:r>
            <a:br>
              <a:rPr lang="en-GB" dirty="0"/>
            </a:br>
            <a:r>
              <a:rPr lang="en-GB" dirty="0"/>
              <a:t>ACQ, Asthma Control Questionnaire; OCS, oral corticosteroid(s).</a:t>
            </a:r>
            <a:br>
              <a:rPr lang="en-GB" dirty="0"/>
            </a:br>
            <a:r>
              <a:rPr lang="en-GB" dirty="0"/>
              <a:t>1. Gibeon D, et al. Chest. 2015;148:870–876; 2. Juniper EF, et al. </a:t>
            </a:r>
            <a:r>
              <a:rPr lang="en-GB" dirty="0" err="1"/>
              <a:t>Eur</a:t>
            </a:r>
            <a:r>
              <a:rPr lang="en-GB" dirty="0"/>
              <a:t> Respir J. 1999 Oct;14(4):902–7. 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1734B30C-A6A5-446B-8DB3-71043A8F2F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7125838"/>
              </p:ext>
            </p:extLst>
          </p:nvPr>
        </p:nvGraphicFramePr>
        <p:xfrm>
          <a:off x="780836" y="2866490"/>
          <a:ext cx="5244957" cy="2928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E0906FF-C8F7-4947-8859-2CE266ACDD68}"/>
              </a:ext>
            </a:extLst>
          </p:cNvPr>
          <p:cNvSpPr txBox="1"/>
          <p:nvPr/>
        </p:nvSpPr>
        <p:spPr>
          <a:xfrm rot="16200000">
            <a:off x="-353631" y="4126973"/>
            <a:ext cx="1904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609585">
              <a:defRPr/>
            </a:pPr>
            <a:r>
              <a:rPr lang="en-GB" sz="1400" b="1"/>
              <a:t>Median ACQ score</a:t>
            </a:r>
            <a:endParaRPr kumimoji="0" lang="en-GB" sz="1400" b="1" i="0" u="none" strike="noStrike" kern="1200" cap="none" spc="0" normalizeH="0" baseline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139645-88B3-4928-92CC-07ABDD02B6E5}"/>
              </a:ext>
            </a:extLst>
          </p:cNvPr>
          <p:cNvSpPr txBox="1"/>
          <p:nvPr/>
        </p:nvSpPr>
        <p:spPr>
          <a:xfrm>
            <a:off x="3748914" y="3577213"/>
            <a:ext cx="1640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>
                <a:latin typeface="Arial" panose="020B0604020202020204"/>
              </a:rPr>
              <a:t>2.8</a:t>
            </a:r>
            <a:endParaRPr kumimoji="0" lang="en-GB" sz="1400" b="0" i="0" u="none" strike="noStrike" kern="1200" cap="none" spc="0" normalizeH="0" baseline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04E752-AEDF-4839-B52B-30300C8301A5}"/>
              </a:ext>
            </a:extLst>
          </p:cNvPr>
          <p:cNvSpPr txBox="1"/>
          <p:nvPr/>
        </p:nvSpPr>
        <p:spPr>
          <a:xfrm>
            <a:off x="1748925" y="3524757"/>
            <a:ext cx="1530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3.4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93F956-1E10-4A37-BD40-70B5B53C6DB0}"/>
              </a:ext>
            </a:extLst>
          </p:cNvPr>
          <p:cNvSpPr txBox="1"/>
          <p:nvPr/>
        </p:nvSpPr>
        <p:spPr>
          <a:xfrm>
            <a:off x="1689767" y="5666545"/>
            <a:ext cx="162025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Baseline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E8176B-B9ED-4FBA-87E4-82562E65154B}"/>
              </a:ext>
            </a:extLst>
          </p:cNvPr>
          <p:cNvSpPr txBox="1"/>
          <p:nvPr/>
        </p:nvSpPr>
        <p:spPr>
          <a:xfrm>
            <a:off x="3765479" y="5666545"/>
            <a:ext cx="158188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Follow-up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C6D11E4-7BDE-4822-B469-DA95EB7AC773}"/>
              </a:ext>
            </a:extLst>
          </p:cNvPr>
          <p:cNvSpPr/>
          <p:nvPr/>
        </p:nvSpPr>
        <p:spPr>
          <a:xfrm>
            <a:off x="442912" y="2171766"/>
            <a:ext cx="5653087" cy="53446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sz="1600" b="1" dirty="0"/>
              <a:t>Asthma symptom control </a:t>
            </a:r>
            <a:br>
              <a:rPr lang="en-GB" sz="1600" b="1" dirty="0"/>
            </a:br>
            <a:r>
              <a:rPr lang="en-GB" sz="1600" b="1" dirty="0"/>
              <a:t>(median ACQ score; 0=no impairment</a:t>
            </a:r>
            <a:r>
              <a:rPr lang="en-GB" sz="1600" b="1" baseline="30000" dirty="0"/>
              <a:t>2</a:t>
            </a:r>
            <a:r>
              <a:rPr lang="en-GB" sz="1600" b="1" dirty="0"/>
              <a:t>; N=118)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3A310B2-D8D8-4464-8753-8B93AFBE2917}"/>
              </a:ext>
            </a:extLst>
          </p:cNvPr>
          <p:cNvSpPr/>
          <p:nvPr/>
        </p:nvSpPr>
        <p:spPr>
          <a:xfrm>
            <a:off x="6096000" y="2171766"/>
            <a:ext cx="5653088" cy="53446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GB" sz="1600" b="1"/>
              <a:t>Median OCS courses in the past year </a:t>
            </a:r>
            <a:br>
              <a:rPr lang="en-GB" sz="1600" b="1"/>
            </a:br>
            <a:r>
              <a:rPr lang="en-GB" sz="1600" b="1"/>
              <a:t>(N=239)</a:t>
            </a:r>
            <a:endParaRPr lang="en-GB" sz="1600" b="1" baseline="30000"/>
          </a:p>
        </p:txBody>
      </p: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6D8C1E27-3E1E-4574-9E2A-8C21031A71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8318612"/>
              </p:ext>
            </p:extLst>
          </p:nvPr>
        </p:nvGraphicFramePr>
        <p:xfrm>
          <a:off x="6454274" y="2767874"/>
          <a:ext cx="5237717" cy="302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2295592A-5514-4768-B794-C70EA8A760B8}"/>
              </a:ext>
            </a:extLst>
          </p:cNvPr>
          <p:cNvSpPr txBox="1"/>
          <p:nvPr/>
        </p:nvSpPr>
        <p:spPr>
          <a:xfrm>
            <a:off x="7432561" y="2686216"/>
            <a:ext cx="14291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91C2CB6-6337-41EE-9461-A1C3E0B50C77}"/>
              </a:ext>
            </a:extLst>
          </p:cNvPr>
          <p:cNvSpPr txBox="1"/>
          <p:nvPr/>
        </p:nvSpPr>
        <p:spPr>
          <a:xfrm>
            <a:off x="9531587" y="3675624"/>
            <a:ext cx="135416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0906FF-C8F7-4947-8859-2CE266ACDD68}"/>
              </a:ext>
            </a:extLst>
          </p:cNvPr>
          <p:cNvSpPr txBox="1"/>
          <p:nvPr/>
        </p:nvSpPr>
        <p:spPr>
          <a:xfrm rot="16200000">
            <a:off x="5558942" y="4126973"/>
            <a:ext cx="137211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OCS courses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DDC12AA-59C6-4F02-BE4D-C7A35A1A6424}"/>
              </a:ext>
            </a:extLst>
          </p:cNvPr>
          <p:cNvSpPr/>
          <p:nvPr/>
        </p:nvSpPr>
        <p:spPr>
          <a:xfrm>
            <a:off x="1198338" y="1252672"/>
            <a:ext cx="9654910" cy="772613"/>
          </a:xfrm>
          <a:prstGeom prst="roundRect">
            <a:avLst/>
          </a:prstGeom>
          <a:solidFill>
            <a:schemeClr val="tx2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vert="horz" lIns="72000" tIns="72000" bIns="144000" rtlCol="0" anchor="ctr">
            <a:no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12-month patient (n=346) data were prospectively analysed from UK severe asthma centres at baseline assessment by a specialist and subsequent follow-up under specialist care</a:t>
            </a:r>
            <a:r>
              <a:rPr lang="en-GB" baseline="30000" dirty="0">
                <a:solidFill>
                  <a:schemeClr val="bg1"/>
                </a:solidFill>
              </a:rPr>
              <a:t>1</a:t>
            </a:r>
            <a:r>
              <a:rPr lang="en-GB" dirty="0">
                <a:solidFill>
                  <a:schemeClr val="bg1"/>
                </a:solidFill>
              </a:rPr>
              <a:t>*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C262A01-763E-4136-9102-0ECB6F100372}"/>
              </a:ext>
            </a:extLst>
          </p:cNvPr>
          <p:cNvSpPr txBox="1"/>
          <p:nvPr/>
        </p:nvSpPr>
        <p:spPr>
          <a:xfrm>
            <a:off x="7331242" y="5666545"/>
            <a:ext cx="162025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Baseline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3F73F88-4A54-4443-9BA6-B9536A4F875C}"/>
              </a:ext>
            </a:extLst>
          </p:cNvPr>
          <p:cNvSpPr txBox="1"/>
          <p:nvPr/>
        </p:nvSpPr>
        <p:spPr>
          <a:xfrm>
            <a:off x="9400675" y="5666545"/>
            <a:ext cx="160421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i="0" u="none" strike="noStrike" kern="1200" cap="none" spc="0" normalizeH="0" baseline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Follow-up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382AD3-C275-3133-11FF-93A4687C3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749954" cy="720000"/>
          </a:xfrm>
        </p:spPr>
        <p:txBody>
          <a:bodyPr/>
          <a:lstStyle/>
          <a:p>
            <a:r>
              <a:rPr lang="en-GB"/>
              <a:t>Referral to specialist care is associated with significant improvements in asthma control and reductions in OCS use</a:t>
            </a:r>
            <a:r>
              <a:rPr lang="en-GB" baseline="30000"/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C5F57D-BE57-88FB-E49E-2CA49825D91B}"/>
              </a:ext>
            </a:extLst>
          </p:cNvPr>
          <p:cNvSpPr txBox="1"/>
          <p:nvPr/>
        </p:nvSpPr>
        <p:spPr>
          <a:xfrm>
            <a:off x="2725170" y="3263063"/>
            <a:ext cx="1640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i="1">
                <a:latin typeface="Arial" panose="020B0604020202020204"/>
              </a:rPr>
              <a:t>P=0.001</a:t>
            </a:r>
            <a:endParaRPr kumimoji="0" lang="en-GB" sz="1400" b="0" i="0" u="none" strike="noStrike" kern="1200" cap="none" spc="0" normalizeH="0" baseline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0A3DDF-0486-D3E8-583F-0515A59C10D5}"/>
              </a:ext>
            </a:extLst>
          </p:cNvPr>
          <p:cNvSpPr txBox="1"/>
          <p:nvPr/>
        </p:nvSpPr>
        <p:spPr>
          <a:xfrm>
            <a:off x="8420079" y="3262530"/>
            <a:ext cx="135416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P&lt;0.0001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4ADF6E-E18F-B203-0627-B787C756790B}"/>
              </a:ext>
            </a:extLst>
          </p:cNvPr>
          <p:cNvSpPr txBox="1"/>
          <p:nvPr/>
        </p:nvSpPr>
        <p:spPr>
          <a:xfrm>
            <a:off x="9531587" y="5952681"/>
            <a:ext cx="21275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Adapted from Gibeon D, et al. 2015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3CE323-011C-A702-C726-0E0D6621B814}"/>
              </a:ext>
            </a:extLst>
          </p:cNvPr>
          <p:cNvSpPr txBox="1"/>
          <p:nvPr/>
        </p:nvSpPr>
        <p:spPr>
          <a:xfrm>
            <a:off x="3963605" y="5952681"/>
            <a:ext cx="212750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Adapted from Gibeon D, et al. 2015</a:t>
            </a:r>
          </a:p>
        </p:txBody>
      </p:sp>
    </p:spTree>
    <p:extLst>
      <p:ext uri="{BB962C8B-B14F-4D97-AF65-F5344CB8AC3E}">
        <p14:creationId xmlns:p14="http://schemas.microsoft.com/office/powerpoint/2010/main" val="2229978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3834ED55-A312-4C84-B0EE-846CBE1C1D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6019800"/>
            <a:ext cx="9487490" cy="568325"/>
          </a:xfrm>
        </p:spPr>
        <p:txBody>
          <a:bodyPr/>
          <a:lstStyle/>
          <a:p>
            <a:r>
              <a:rPr lang="en-GB"/>
              <a:t>GINA, Global Initiative for Asthma; HCP, health care professional; PCP, primary care physician.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16895FC-9469-4D5A-AAF4-AB6B067419F7}"/>
              </a:ext>
            </a:extLst>
          </p:cNvPr>
          <p:cNvGrpSpPr/>
          <p:nvPr/>
        </p:nvGrpSpPr>
        <p:grpSpPr>
          <a:xfrm>
            <a:off x="821453" y="2914053"/>
            <a:ext cx="10549094" cy="3078472"/>
            <a:chOff x="821513" y="2914053"/>
            <a:chExt cx="10549094" cy="3078472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FC2CDC49-5091-4C3B-8333-803A34768859}"/>
                </a:ext>
              </a:extLst>
            </p:cNvPr>
            <p:cNvSpPr/>
            <p:nvPr/>
          </p:nvSpPr>
          <p:spPr>
            <a:xfrm>
              <a:off x="919850" y="4339737"/>
              <a:ext cx="5112000" cy="792000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19195A"/>
                  </a:solidFill>
                  <a:effectLst/>
                  <a:uLnTx/>
                  <a:uFillTx/>
                  <a:ea typeface="+mn-ea"/>
                  <a:cs typeface="+mn-cs"/>
                </a:rPr>
                <a:t>Ideas were reviewed by international PCPs and specialists to create a pilot tool</a:t>
              </a: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E400E43B-F8BF-4CCA-A272-06EE2314B2F6}"/>
                </a:ext>
              </a:extLst>
            </p:cNvPr>
            <p:cNvSpPr/>
            <p:nvPr/>
          </p:nvSpPr>
          <p:spPr>
            <a:xfrm>
              <a:off x="821513" y="2914053"/>
              <a:ext cx="5112000" cy="424892"/>
            </a:xfrm>
            <a:prstGeom prst="roundRect">
              <a:avLst>
                <a:gd name="adj" fmla="val 0"/>
              </a:avLst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121920" tIns="72000" rIns="121920" rtlCol="0" anchor="ctr"/>
            <a:lstStyle/>
            <a:p>
              <a:pPr lvl="0" algn="ctr" defTabSz="609585">
                <a:spcBef>
                  <a:spcPts val="800"/>
                </a:spcBef>
                <a:spcAft>
                  <a:spcPts val="800"/>
                </a:spcAft>
                <a:defRPr/>
              </a:pPr>
              <a:r>
                <a:rPr lang="en-GB" sz="2800" b="1">
                  <a:solidFill>
                    <a:schemeClr val="tx2"/>
                  </a:solidFill>
                </a:rPr>
                <a:t>Development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F23F3850-09E3-4C74-9A33-6099651D0A8C}"/>
                </a:ext>
              </a:extLst>
            </p:cNvPr>
            <p:cNvSpPr/>
            <p:nvPr/>
          </p:nvSpPr>
          <p:spPr>
            <a:xfrm>
              <a:off x="919850" y="5200525"/>
              <a:ext cx="5112000" cy="792000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srgbClr val="19195A"/>
                  </a:solidFill>
                  <a:effectLst/>
                  <a:uLnTx/>
                  <a:uFillTx/>
                  <a:ea typeface="+mn-ea"/>
                  <a:cs typeface="+mn-cs"/>
                </a:rPr>
                <a:t>The pilot tool was tested by PCPs and specialists; learnings helped to develop a final tool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DD5DBDAF-6802-4AD0-B634-D7EEFE501E78}"/>
                </a:ext>
              </a:extLst>
            </p:cNvPr>
            <p:cNvSpPr/>
            <p:nvPr/>
          </p:nvSpPr>
          <p:spPr>
            <a:xfrm>
              <a:off x="919850" y="3472020"/>
              <a:ext cx="5112000" cy="792000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rgbClr val="19195A"/>
                  </a:solidFill>
                  <a:effectLst/>
                  <a:uLnTx/>
                  <a:uFillTx/>
                  <a:ea typeface="+mn-ea"/>
                  <a:cs typeface="+mn-cs"/>
                </a:rPr>
                <a:t>Kick-off sessions and workshops were conducted </a:t>
              </a:r>
              <a:b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rgbClr val="19195A"/>
                  </a:solidFill>
                  <a:effectLst/>
                  <a:uLnTx/>
                  <a:uFillTx/>
                  <a:ea typeface="+mn-ea"/>
                  <a:cs typeface="+mn-cs"/>
                </a:rPr>
              </a:br>
              <a: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rgbClr val="19195A"/>
                  </a:solidFill>
                  <a:effectLst/>
                  <a:uLnTx/>
                  <a:uFillTx/>
                  <a:ea typeface="+mn-ea"/>
                  <a:cs typeface="+mn-cs"/>
                </a:rPr>
                <a:t>to create a logic flow and design for </a:t>
              </a:r>
              <a:r>
                <a:rPr kumimoji="0" lang="en-GB" sz="1600" b="0" i="0" u="none" strike="noStrike" kern="0" cap="none" spc="0" normalizeH="0" baseline="0" noProof="0" err="1">
                  <a:ln>
                    <a:noFill/>
                  </a:ln>
                  <a:solidFill>
                    <a:srgbClr val="19195A"/>
                  </a:solidFill>
                  <a:effectLst/>
                  <a:uLnTx/>
                  <a:uFillTx/>
                  <a:ea typeface="+mn-ea"/>
                  <a:cs typeface="+mn-cs"/>
                </a:rPr>
                <a:t>ReferID</a:t>
              </a:r>
              <a:endPara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19195A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5EC38BE5-5A8E-4B05-808E-5CB5820C8C73}"/>
                </a:ext>
              </a:extLst>
            </p:cNvPr>
            <p:cNvSpPr/>
            <p:nvPr/>
          </p:nvSpPr>
          <p:spPr>
            <a:xfrm>
              <a:off x="6258607" y="4339737"/>
              <a:ext cx="5112000" cy="792000"/>
            </a:xfrm>
            <a:prstGeom prst="roundRect">
              <a:avLst>
                <a:gd name="adj" fmla="val 50000"/>
              </a:avLst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rgbClr val="19195A"/>
                  </a:solidFill>
                  <a:effectLst/>
                  <a:uLnTx/>
                  <a:uFillTx/>
                  <a:ea typeface="+mn-ea"/>
                  <a:cs typeface="+mn-cs"/>
                </a:rPr>
                <a:t>Signposts to guidance on care optimisation </a:t>
              </a:r>
              <a:b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rgbClr val="19195A"/>
                  </a:solidFill>
                  <a:effectLst/>
                  <a:uLnTx/>
                  <a:uFillTx/>
                  <a:ea typeface="+mn-ea"/>
                  <a:cs typeface="+mn-cs"/>
                </a:rPr>
              </a:br>
              <a: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rgbClr val="19195A"/>
                  </a:solidFill>
                  <a:effectLst/>
                  <a:uLnTx/>
                  <a:uFillTx/>
                  <a:ea typeface="+mn-ea"/>
                  <a:cs typeface="+mn-cs"/>
                </a:rPr>
                <a:t>based on GINA guidelines</a:t>
              </a:r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FE74430F-E2AC-46BA-8AA9-0E26251AF85A}"/>
                </a:ext>
              </a:extLst>
            </p:cNvPr>
            <p:cNvSpPr/>
            <p:nvPr/>
          </p:nvSpPr>
          <p:spPr>
            <a:xfrm>
              <a:off x="6237826" y="2914053"/>
              <a:ext cx="5112000" cy="424892"/>
            </a:xfrm>
            <a:prstGeom prst="roundRect">
              <a:avLst>
                <a:gd name="adj" fmla="val 0"/>
              </a:avLst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121920" tIns="72000" rIns="121920" rtlCol="0" anchor="ctr"/>
            <a:lstStyle/>
            <a:p>
              <a:pPr lvl="0" algn="ctr" defTabSz="609585">
                <a:spcBef>
                  <a:spcPts val="800"/>
                </a:spcBef>
                <a:spcAft>
                  <a:spcPts val="800"/>
                </a:spcAft>
                <a:defRPr/>
              </a:pPr>
              <a:r>
                <a:rPr lang="en-GB" sz="2800" b="1">
                  <a:solidFill>
                    <a:schemeClr val="bg2"/>
                  </a:solidFill>
                </a:rPr>
                <a:t>Features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3097BCD7-FD69-4D3D-A115-52151F6ED185}"/>
                </a:ext>
              </a:extLst>
            </p:cNvPr>
            <p:cNvSpPr/>
            <p:nvPr/>
          </p:nvSpPr>
          <p:spPr>
            <a:xfrm>
              <a:off x="6258607" y="5200525"/>
              <a:ext cx="5112000" cy="792000"/>
            </a:xfrm>
            <a:prstGeom prst="roundRect">
              <a:avLst>
                <a:gd name="adj" fmla="val 50000"/>
              </a:avLst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rgbClr val="19195A"/>
                  </a:solidFill>
                  <a:effectLst/>
                  <a:uLnTx/>
                  <a:uFillTx/>
                  <a:ea typeface="+mn-ea"/>
                  <a:cs typeface="+mn-cs"/>
                </a:rPr>
                <a:t>Provides the option to print out a referral letter </a:t>
              </a:r>
              <a:b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rgbClr val="19195A"/>
                  </a:solidFill>
                  <a:effectLst/>
                  <a:uLnTx/>
                  <a:uFillTx/>
                  <a:ea typeface="+mn-ea"/>
                  <a:cs typeface="+mn-cs"/>
                </a:rPr>
              </a:br>
              <a: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rgbClr val="19195A"/>
                  </a:solidFill>
                  <a:effectLst/>
                  <a:uLnTx/>
                  <a:uFillTx/>
                  <a:ea typeface="+mn-ea"/>
                  <a:cs typeface="+mn-cs"/>
                </a:rPr>
                <a:t>to facilitate progression to specialist review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A3339E06-2804-4E25-AA84-0D724B926A15}"/>
                </a:ext>
              </a:extLst>
            </p:cNvPr>
            <p:cNvSpPr/>
            <p:nvPr/>
          </p:nvSpPr>
          <p:spPr>
            <a:xfrm>
              <a:off x="6258607" y="3472020"/>
              <a:ext cx="5112000" cy="792000"/>
            </a:xfrm>
            <a:prstGeom prst="roundRect">
              <a:avLst>
                <a:gd name="adj" fmla="val 50000"/>
              </a:avLst>
            </a:prstGeom>
            <a:solidFill>
              <a:schemeClr val="bg2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rgbClr val="19195A"/>
                  </a:solidFill>
                  <a:effectLst/>
                  <a:uLnTx/>
                  <a:uFillTx/>
                  <a:ea typeface="+mn-ea"/>
                  <a:cs typeface="+mn-cs"/>
                </a:rPr>
                <a:t>Quickly identifies adult asthma patients who may benefit from specialist review</a:t>
              </a:r>
            </a:p>
          </p:txBody>
        </p:sp>
      </p:grpSp>
      <p:sp>
        <p:nvSpPr>
          <p:cNvPr id="22" name="Left Brace 21">
            <a:extLst>
              <a:ext uri="{FF2B5EF4-FFF2-40B4-BE49-F238E27FC236}">
                <a16:creationId xmlns:a16="http://schemas.microsoft.com/office/drawing/2014/main" id="{BEA26531-CE41-4655-AFDE-2736843B259D}"/>
              </a:ext>
            </a:extLst>
          </p:cNvPr>
          <p:cNvSpPr/>
          <p:nvPr/>
        </p:nvSpPr>
        <p:spPr>
          <a:xfrm rot="5400000">
            <a:off x="5892007" y="-2404512"/>
            <a:ext cx="407986" cy="10429977"/>
          </a:xfrm>
          <a:prstGeom prst="leftBrace">
            <a:avLst>
              <a:gd name="adj1" fmla="val 60360"/>
              <a:gd name="adj2" fmla="val 50000"/>
            </a:avLst>
          </a:prstGeom>
          <a:ln w="57150" cap="rnd">
            <a:solidFill>
              <a:srgbClr val="F3F2F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FA5C18B-0AF0-4950-B835-9AC3D840C308}"/>
              </a:ext>
            </a:extLst>
          </p:cNvPr>
          <p:cNvGrpSpPr/>
          <p:nvPr/>
        </p:nvGrpSpPr>
        <p:grpSpPr>
          <a:xfrm>
            <a:off x="5448360" y="1434139"/>
            <a:ext cx="1295280" cy="1988278"/>
            <a:chOff x="5359879" y="1305464"/>
            <a:chExt cx="1477994" cy="2268748"/>
          </a:xfrm>
        </p:grpSpPr>
        <p:pic>
          <p:nvPicPr>
            <p:cNvPr id="38" name="Samsung-Galaxy-S5-Mockup.png" descr="Samsung-Galaxy-S5-Mockup.png">
              <a:extLst>
                <a:ext uri="{FF2B5EF4-FFF2-40B4-BE49-F238E27FC236}">
                  <a16:creationId xmlns:a16="http://schemas.microsoft.com/office/drawing/2014/main" id="{0BF8A700-FEB8-4580-8BFF-7FDD2C41E8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1563" t="8110" r="31222" b="1860"/>
            <a:stretch/>
          </p:blipFill>
          <p:spPr>
            <a:xfrm>
              <a:off x="5359879" y="1305464"/>
              <a:ext cx="1477994" cy="226874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39" name="Image" descr="Image">
              <a:extLst>
                <a:ext uri="{FF2B5EF4-FFF2-40B4-BE49-F238E27FC236}">
                  <a16:creationId xmlns:a16="http://schemas.microsoft.com/office/drawing/2014/main" id="{DECC9D59-E311-4910-9FAA-EC3584AFB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09763" y="1539509"/>
              <a:ext cx="955222" cy="16157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4E521B6-2E58-4F97-9DED-7C7705CF6515}"/>
                </a:ext>
              </a:extLst>
            </p:cNvPr>
            <p:cNvSpPr/>
            <p:nvPr/>
          </p:nvSpPr>
          <p:spPr>
            <a:xfrm>
              <a:off x="5894246" y="1422136"/>
              <a:ext cx="416511" cy="93892"/>
            </a:xfrm>
            <a:prstGeom prst="rect">
              <a:avLst/>
            </a:prstGeom>
            <a:solidFill>
              <a:srgbClr val="14181F"/>
            </a:solidFill>
            <a:ln>
              <a:solidFill>
                <a:srgbClr val="1418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76B6C362-7CA4-4F16-BD88-212DCD192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1" y="180000"/>
            <a:ext cx="9300799" cy="720000"/>
          </a:xfrm>
        </p:spPr>
        <p:txBody>
          <a:bodyPr/>
          <a:lstStyle/>
          <a:p>
            <a:r>
              <a:rPr lang="en-GB" sz="2300" dirty="0" err="1"/>
              <a:t>ReferID</a:t>
            </a:r>
            <a:r>
              <a:rPr lang="en-GB" sz="2300" dirty="0"/>
              <a:t> was developed to identify patients with uncontrolled or potentially severe asthma who may benefit from referral to a specialist</a:t>
            </a:r>
          </a:p>
        </p:txBody>
      </p:sp>
    </p:spTree>
    <p:extLst>
      <p:ext uri="{BB962C8B-B14F-4D97-AF65-F5344CB8AC3E}">
        <p14:creationId xmlns:p14="http://schemas.microsoft.com/office/powerpoint/2010/main" val="162111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281281A-A7D4-49E2-990C-A5C466F56550}"/>
              </a:ext>
            </a:extLst>
          </p:cNvPr>
          <p:cNvSpPr/>
          <p:nvPr/>
        </p:nvSpPr>
        <p:spPr>
          <a:xfrm>
            <a:off x="7985137" y="2277992"/>
            <a:ext cx="3115403" cy="61864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Asthma review by a specialist recommended if: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6448BA-E201-43EE-A122-48A07206580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46933" y="243418"/>
            <a:ext cx="6604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57BC55-1510-42AE-AB97-DB4D4BA64966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1919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19195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043E8-1289-4B56-8455-85CBC306B0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2913" y="6019800"/>
            <a:ext cx="10605560" cy="568325"/>
          </a:xfrm>
        </p:spPr>
        <p:txBody>
          <a:bodyPr/>
          <a:lstStyle/>
          <a:p>
            <a:r>
              <a:rPr lang="en-GB"/>
              <a:t>*Dr David Jackson, Consultant Respiratory Physician &amp; Clinical Lead for Asthma Care; Guy’s and St Thomas’ NHS Trust and Imperial College, London; Dr </a:t>
            </a:r>
            <a:r>
              <a:rPr lang="en-GB" err="1"/>
              <a:t>Janwillem</a:t>
            </a:r>
            <a:r>
              <a:rPr lang="en-GB"/>
              <a:t> </a:t>
            </a:r>
            <a:r>
              <a:rPr lang="en-GB" err="1"/>
              <a:t>Kocks</a:t>
            </a:r>
            <a:r>
              <a:rPr lang="en-GB"/>
              <a:t>, General Practitioner, Professor of Inhalation Medicine; OPRI, Singapore; Dr Mona Al Ahmad, Clinical Researcher &amp; Head of Allergy; Kuwait University; Dr Ricardo del </a:t>
            </a:r>
            <a:r>
              <a:rPr lang="en-GB" err="1"/>
              <a:t>Olmo</a:t>
            </a:r>
            <a:r>
              <a:rPr lang="en-GB"/>
              <a:t>, Pulmonologist; Hospital María Ferrer and IDIM CR, Buenos Aires, Argentina; Dr Tan </a:t>
            </a:r>
            <a:r>
              <a:rPr lang="en-GB" err="1"/>
              <a:t>Tze</a:t>
            </a:r>
            <a:r>
              <a:rPr lang="en-GB"/>
              <a:t> Lee, Adjunct Assistant Professor; Duke-NUS Graduate School of Medicine, Singapore.</a:t>
            </a:r>
          </a:p>
          <a:p>
            <a:r>
              <a:rPr lang="en-GB"/>
              <a:t>GINA, Global Initiative for Asthma; ICU, intensive care unit; SABA, short-acting </a:t>
            </a:r>
            <a:r>
              <a:rPr lang="el-GR"/>
              <a:t>β</a:t>
            </a:r>
            <a:r>
              <a:rPr lang="en-GB" baseline="-25000"/>
              <a:t>2</a:t>
            </a:r>
            <a:r>
              <a:rPr lang="en-GB"/>
              <a:t>-agonist; SCS, systemic corticosteroid(s).</a:t>
            </a:r>
            <a:br>
              <a:rPr lang="en-GB"/>
            </a:br>
            <a:r>
              <a:rPr lang="en-GB">
                <a:solidFill>
                  <a:schemeClr val="tx1"/>
                </a:solidFill>
              </a:rPr>
              <a:t>1. The Global Initiative for Asthma (GINA). Global strategy for asthma management and prevention. 2023. Available from: </a:t>
            </a:r>
            <a:r>
              <a:rPr lang="en-GB"/>
              <a:t>https://ginasthma.org/reports/ (accessed April 2024).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6D4AD0F-F6E9-457B-BDEC-4256F57559C4}"/>
              </a:ext>
            </a:extLst>
          </p:cNvPr>
          <p:cNvSpPr txBox="1"/>
          <p:nvPr/>
        </p:nvSpPr>
        <p:spPr>
          <a:xfrm>
            <a:off x="8253512" y="3181087"/>
            <a:ext cx="284702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‘Yes’ 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answered to questions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,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1919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19195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or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C5B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D4AA480-C455-4B72-9623-8CA79421DEF3}"/>
              </a:ext>
            </a:extLst>
          </p:cNvPr>
          <p:cNvSpPr txBox="1"/>
          <p:nvPr/>
        </p:nvSpPr>
        <p:spPr>
          <a:xfrm>
            <a:off x="7985136" y="4063433"/>
            <a:ext cx="306333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≥3 SABAs 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used by the patient in the past 12 months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7A18258-CF51-4D25-A994-9642E95A7717}"/>
              </a:ext>
            </a:extLst>
          </p:cNvPr>
          <p:cNvCxnSpPr>
            <a:cxnSpLocks/>
          </p:cNvCxnSpPr>
          <p:nvPr/>
        </p:nvCxnSpPr>
        <p:spPr>
          <a:xfrm>
            <a:off x="8090728" y="3918062"/>
            <a:ext cx="2957746" cy="0"/>
          </a:xfrm>
          <a:prstGeom prst="line">
            <a:avLst/>
          </a:prstGeom>
          <a:ln w="19050" cap="rnd">
            <a:solidFill>
              <a:schemeClr val="bg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2126BF5-020D-497D-92AA-812F464B1F65}"/>
              </a:ext>
            </a:extLst>
          </p:cNvPr>
          <p:cNvSpPr/>
          <p:nvPr/>
        </p:nvSpPr>
        <p:spPr>
          <a:xfrm>
            <a:off x="442915" y="1322638"/>
            <a:ext cx="2237744" cy="618647"/>
          </a:xfrm>
          <a:prstGeom prst="roundRect">
            <a:avLst>
              <a:gd name="adj" fmla="val 50000"/>
            </a:avLst>
          </a:prstGeom>
          <a:solidFill>
            <a:srgbClr val="0085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00DCF10-E2FC-4B1E-BB62-001E13DBFE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085" t="27099" r="18473" b="64148"/>
          <a:stretch/>
        </p:blipFill>
        <p:spPr>
          <a:xfrm>
            <a:off x="585069" y="1357223"/>
            <a:ext cx="1953436" cy="531448"/>
          </a:xfrm>
          <a:prstGeom prst="roundRect">
            <a:avLst>
              <a:gd name="adj" fmla="val 36497"/>
            </a:avLst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19A9297-5812-4E2B-8F71-80A8B60505BA}"/>
              </a:ext>
            </a:extLst>
          </p:cNvPr>
          <p:cNvSpPr/>
          <p:nvPr/>
        </p:nvSpPr>
        <p:spPr>
          <a:xfrm>
            <a:off x="1330819" y="2191588"/>
            <a:ext cx="5887400" cy="636385"/>
          </a:xfrm>
          <a:prstGeom prst="round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000" tIns="35560" rIns="180000" bIns="35560" numCol="1" spcCol="1270" anchor="ctr" anchorCtr="0">
            <a:noAutofit/>
          </a:bodyPr>
          <a:lstStyle/>
          <a:p>
            <a:pPr marL="0" marR="0" lvl="0" indent="0" algn="l" defTabSz="6223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Has the patient used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or more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courses of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SCS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 the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past 12 months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and/or is using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maintenance SCS therapy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 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CCBF745-039D-490F-8279-0ACE48AB556E}"/>
              </a:ext>
            </a:extLst>
          </p:cNvPr>
          <p:cNvSpPr/>
          <p:nvPr/>
        </p:nvSpPr>
        <p:spPr>
          <a:xfrm>
            <a:off x="463991" y="2180848"/>
            <a:ext cx="657868" cy="657866"/>
          </a:xfrm>
          <a:prstGeom prst="ellipse">
            <a:avLst/>
          </a:prstGeom>
          <a:solidFill>
            <a:schemeClr val="tx2"/>
          </a:solidFill>
          <a:ln w="127000" cap="flat" cmpd="sng" algn="ctr">
            <a:solidFill>
              <a:schemeClr val="tx2">
                <a:alpha val="2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516A4FD-FEF2-402D-AC93-B5B491E1AAF8}"/>
              </a:ext>
            </a:extLst>
          </p:cNvPr>
          <p:cNvSpPr/>
          <p:nvPr/>
        </p:nvSpPr>
        <p:spPr>
          <a:xfrm>
            <a:off x="1330819" y="3108859"/>
            <a:ext cx="5887400" cy="636385"/>
          </a:xfrm>
          <a:prstGeom prst="round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000" tIns="35560" rIns="180000" bIns="35560" numCol="1" spcCol="1270" anchor="ctr" anchorCtr="0">
            <a:noAutofit/>
          </a:bodyPr>
          <a:lstStyle/>
          <a:p>
            <a:pPr marL="0" marR="0" lvl="0" indent="0" algn="l" defTabSz="6223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Has the patient had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or more emergency attendances or unscheduled visits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due to asthma over the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past 12 months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7E11E8E-9BE8-47C5-A87E-371C4CF59067}"/>
              </a:ext>
            </a:extLst>
          </p:cNvPr>
          <p:cNvSpPr/>
          <p:nvPr/>
        </p:nvSpPr>
        <p:spPr>
          <a:xfrm>
            <a:off x="463991" y="3098119"/>
            <a:ext cx="657868" cy="657866"/>
          </a:xfrm>
          <a:prstGeom prst="ellipse">
            <a:avLst/>
          </a:prstGeom>
          <a:solidFill>
            <a:schemeClr val="tx2"/>
          </a:solidFill>
          <a:ln w="127000" cap="flat" cmpd="sng" algn="ctr">
            <a:solidFill>
              <a:schemeClr val="tx2">
                <a:alpha val="2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785CB48-6074-4D0A-B052-117D7DC517C8}"/>
              </a:ext>
            </a:extLst>
          </p:cNvPr>
          <p:cNvSpPr/>
          <p:nvPr/>
        </p:nvSpPr>
        <p:spPr>
          <a:xfrm>
            <a:off x="1330819" y="4026130"/>
            <a:ext cx="5887400" cy="636385"/>
          </a:xfrm>
          <a:prstGeom prst="round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000" tIns="35560" rIns="180000" bIns="35560" numCol="1" spcCol="1270" anchor="ctr" anchorCtr="0">
            <a:noAutofit/>
          </a:bodyPr>
          <a:lstStyle/>
          <a:p>
            <a:pPr marL="0" marR="0" lvl="0" indent="0" algn="l" defTabSz="6223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Has the patient ever been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intubated or admitted to an ICU or a high dependency unit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due to their asthma?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8112685-C4AE-424D-B665-67F603090BDC}"/>
              </a:ext>
            </a:extLst>
          </p:cNvPr>
          <p:cNvSpPr/>
          <p:nvPr/>
        </p:nvSpPr>
        <p:spPr>
          <a:xfrm>
            <a:off x="463991" y="4015390"/>
            <a:ext cx="657868" cy="657866"/>
          </a:xfrm>
          <a:prstGeom prst="ellipse">
            <a:avLst/>
          </a:prstGeom>
          <a:solidFill>
            <a:schemeClr val="tx2"/>
          </a:solidFill>
          <a:ln w="127000" cap="flat" cmpd="sng" algn="ctr">
            <a:solidFill>
              <a:schemeClr val="tx2">
                <a:alpha val="2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6B30D5F-5230-427A-BE06-C56E22804F3C}"/>
              </a:ext>
            </a:extLst>
          </p:cNvPr>
          <p:cNvSpPr/>
          <p:nvPr/>
        </p:nvSpPr>
        <p:spPr>
          <a:xfrm>
            <a:off x="1330819" y="4943402"/>
            <a:ext cx="5887400" cy="636385"/>
          </a:xfrm>
          <a:prstGeom prst="roundRect">
            <a:avLst/>
          </a:prstGeom>
          <a:solidFill>
            <a:schemeClr val="bg2"/>
          </a:solidFill>
          <a:ln w="1905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0000" tIns="35560" rIns="180000" bIns="35560" numCol="1" spcCol="1270" anchor="ctr" anchorCtr="0">
            <a:noAutofit/>
          </a:bodyPr>
          <a:lstStyle/>
          <a:p>
            <a:pPr marL="0" marR="0" lvl="0" indent="0" algn="l" defTabSz="6223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many </a:t>
            </a: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SABA inhalers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has the patient used over the past 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 months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7610D94-710A-4737-AD61-9FD7CF9B0B4B}"/>
              </a:ext>
            </a:extLst>
          </p:cNvPr>
          <p:cNvSpPr/>
          <p:nvPr/>
        </p:nvSpPr>
        <p:spPr>
          <a:xfrm>
            <a:off x="463991" y="4932662"/>
            <a:ext cx="657868" cy="657866"/>
          </a:xfrm>
          <a:prstGeom prst="ellipse">
            <a:avLst/>
          </a:prstGeom>
          <a:solidFill>
            <a:schemeClr val="tx2"/>
          </a:solidFill>
          <a:ln w="127000" cap="flat" cmpd="sng" algn="ctr">
            <a:solidFill>
              <a:schemeClr val="tx2">
                <a:alpha val="2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</a:t>
            </a:r>
          </a:p>
        </p:txBody>
      </p:sp>
      <p:sp>
        <p:nvSpPr>
          <p:cNvPr id="41" name="Left Brace 40">
            <a:extLst>
              <a:ext uri="{FF2B5EF4-FFF2-40B4-BE49-F238E27FC236}">
                <a16:creationId xmlns:a16="http://schemas.microsoft.com/office/drawing/2014/main" id="{F43C85AB-16E0-452D-A8FE-33289F6B2674}"/>
              </a:ext>
            </a:extLst>
          </p:cNvPr>
          <p:cNvSpPr/>
          <p:nvPr/>
        </p:nvSpPr>
        <p:spPr>
          <a:xfrm rot="10800000">
            <a:off x="7368192" y="2213969"/>
            <a:ext cx="407986" cy="2448539"/>
          </a:xfrm>
          <a:prstGeom prst="leftBrace">
            <a:avLst>
              <a:gd name="adj1" fmla="val 60360"/>
              <a:gd name="adj2" fmla="val 50000"/>
            </a:avLst>
          </a:prstGeom>
          <a:ln w="5715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Graphic 4">
            <a:extLst>
              <a:ext uri="{FF2B5EF4-FFF2-40B4-BE49-F238E27FC236}">
                <a16:creationId xmlns:a16="http://schemas.microsoft.com/office/drawing/2014/main" id="{42A1FCC8-ED95-4826-B105-844324A456FD}"/>
              </a:ext>
            </a:extLst>
          </p:cNvPr>
          <p:cNvSpPr/>
          <p:nvPr/>
        </p:nvSpPr>
        <p:spPr>
          <a:xfrm>
            <a:off x="8066826" y="3282372"/>
            <a:ext cx="190516" cy="331866"/>
          </a:xfrm>
          <a:custGeom>
            <a:avLst/>
            <a:gdLst>
              <a:gd name="connsiteX0" fmla="*/ 204353 w 209549"/>
              <a:gd name="connsiteY0" fmla="*/ 163727 h 365021"/>
              <a:gd name="connsiteX1" fmla="*/ 204353 w 209549"/>
              <a:gd name="connsiteY1" fmla="*/ 163727 h 365021"/>
              <a:gd name="connsiteX2" fmla="*/ 204353 w 209549"/>
              <a:gd name="connsiteY2" fmla="*/ 163727 h 365021"/>
              <a:gd name="connsiteX3" fmla="*/ 49016 w 209549"/>
              <a:gd name="connsiteY3" fmla="*/ 8390 h 365021"/>
              <a:gd name="connsiteX4" fmla="*/ 8390 w 209549"/>
              <a:gd name="connsiteY4" fmla="*/ 8390 h 365021"/>
              <a:gd name="connsiteX5" fmla="*/ 8390 w 209549"/>
              <a:gd name="connsiteY5" fmla="*/ 49016 h 365021"/>
              <a:gd name="connsiteX6" fmla="*/ 143415 w 209549"/>
              <a:gd name="connsiteY6" fmla="*/ 184040 h 365021"/>
              <a:gd name="connsiteX7" fmla="*/ 8390 w 209549"/>
              <a:gd name="connsiteY7" fmla="*/ 319030 h 365021"/>
              <a:gd name="connsiteX8" fmla="*/ 8390 w 209549"/>
              <a:gd name="connsiteY8" fmla="*/ 359656 h 365021"/>
              <a:gd name="connsiteX9" fmla="*/ 49016 w 209549"/>
              <a:gd name="connsiteY9" fmla="*/ 359656 h 365021"/>
              <a:gd name="connsiteX10" fmla="*/ 204353 w 209549"/>
              <a:gd name="connsiteY10" fmla="*/ 204319 h 365021"/>
              <a:gd name="connsiteX11" fmla="*/ 204353 w 209549"/>
              <a:gd name="connsiteY11" fmla="*/ 204319 h 365021"/>
              <a:gd name="connsiteX12" fmla="*/ 204353 w 209549"/>
              <a:gd name="connsiteY12" fmla="*/ 204319 h 365021"/>
              <a:gd name="connsiteX13" fmla="*/ 204353 w 209549"/>
              <a:gd name="connsiteY13" fmla="*/ 163727 h 36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9549" h="365021">
                <a:moveTo>
                  <a:pt x="204353" y="163727"/>
                </a:moveTo>
                <a:lnTo>
                  <a:pt x="204353" y="163727"/>
                </a:lnTo>
                <a:cubicBezTo>
                  <a:pt x="204353" y="163727"/>
                  <a:pt x="204353" y="163727"/>
                  <a:pt x="204353" y="163727"/>
                </a:cubicBezTo>
                <a:lnTo>
                  <a:pt x="49016" y="8390"/>
                </a:lnTo>
                <a:cubicBezTo>
                  <a:pt x="37829" y="-2797"/>
                  <a:pt x="19544" y="-2797"/>
                  <a:pt x="8390" y="8390"/>
                </a:cubicBezTo>
                <a:cubicBezTo>
                  <a:pt x="-2763" y="19578"/>
                  <a:pt x="-2797" y="37863"/>
                  <a:pt x="8390" y="49016"/>
                </a:cubicBezTo>
                <a:lnTo>
                  <a:pt x="143415" y="184040"/>
                </a:lnTo>
                <a:lnTo>
                  <a:pt x="8390" y="319030"/>
                </a:lnTo>
                <a:cubicBezTo>
                  <a:pt x="-2797" y="330218"/>
                  <a:pt x="-2797" y="348502"/>
                  <a:pt x="8390" y="359656"/>
                </a:cubicBezTo>
                <a:cubicBezTo>
                  <a:pt x="19578" y="370809"/>
                  <a:pt x="37863" y="370843"/>
                  <a:pt x="49016" y="359656"/>
                </a:cubicBezTo>
                <a:lnTo>
                  <a:pt x="204353" y="204319"/>
                </a:lnTo>
                <a:cubicBezTo>
                  <a:pt x="204353" y="204319"/>
                  <a:pt x="204353" y="204319"/>
                  <a:pt x="204353" y="204319"/>
                </a:cubicBezTo>
                <a:lnTo>
                  <a:pt x="204353" y="204319"/>
                </a:lnTo>
                <a:cubicBezTo>
                  <a:pt x="215506" y="193166"/>
                  <a:pt x="215506" y="174881"/>
                  <a:pt x="204353" y="163727"/>
                </a:cubicBezTo>
                <a:close/>
              </a:path>
            </a:pathLst>
          </a:custGeom>
          <a:noFill/>
          <a:ln w="19050" cap="flat">
            <a:solidFill>
              <a:schemeClr val="accent2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E26D8F4-04F3-DBED-BE4A-16735B1C4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760971" cy="720000"/>
          </a:xfrm>
        </p:spPr>
        <p:txBody>
          <a:bodyPr/>
          <a:lstStyle/>
          <a:p>
            <a:r>
              <a:rPr lang="en-GB"/>
              <a:t>Four questions based on GINA guidelines were developed in collaboration with five asthma experts</a:t>
            </a:r>
            <a:r>
              <a:rPr lang="en-GB" baseline="30000"/>
              <a:t>1*</a:t>
            </a:r>
          </a:p>
        </p:txBody>
      </p:sp>
    </p:spTree>
    <p:extLst>
      <p:ext uri="{BB962C8B-B14F-4D97-AF65-F5344CB8AC3E}">
        <p14:creationId xmlns:p14="http://schemas.microsoft.com/office/powerpoint/2010/main" val="213239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Master">
  <a:themeElements>
    <a:clrScheme name="EpiCentral">
      <a:dk1>
        <a:srgbClr val="656665"/>
      </a:dk1>
      <a:lt1>
        <a:srgbClr val="FFFFFF"/>
      </a:lt1>
      <a:dk2>
        <a:srgbClr val="590995"/>
      </a:dk2>
      <a:lt2>
        <a:srgbClr val="28ABE1"/>
      </a:lt2>
      <a:accent1>
        <a:srgbClr val="FF2B28"/>
      </a:accent1>
      <a:accent2>
        <a:srgbClr val="F35FAC"/>
      </a:accent2>
      <a:accent3>
        <a:srgbClr val="570995"/>
      </a:accent3>
      <a:accent4>
        <a:srgbClr val="28ABE1"/>
      </a:accent4>
      <a:accent5>
        <a:srgbClr val="FF2B28"/>
      </a:accent5>
      <a:accent6>
        <a:srgbClr val="F35FAC"/>
      </a:accent6>
      <a:hlink>
        <a:srgbClr val="6360DB"/>
      </a:hlink>
      <a:folHlink>
        <a:srgbClr val="8C8AC2"/>
      </a:folHlink>
    </a:clrScheme>
    <a:fontScheme name="EpiCentral PPT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62088 - EpiCentral PPT_06SH_03AV" id="{DBB41901-CBA0-485A-BAFD-54A6B7BF214F}" vid="{F89BDA1A-F869-4F7C-937B-C8FFA6EE88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4038ed-d345-4947-b061-34ef88336004">
      <Terms xmlns="http://schemas.microsoft.com/office/infopath/2007/PartnerControls"/>
    </lcf76f155ced4ddcb4097134ff3c332f>
    <TaxCatchAll xmlns="e6dd1411-ccec-4e4f-b73c-9c678b3207a5" xsi:nil="true"/>
    <Notes xmlns="cc4038ed-d345-4947-b061-34ef8833600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B2018631BED4A840EC223877EC215" ma:contentTypeVersion="19" ma:contentTypeDescription="Create a new document." ma:contentTypeScope="" ma:versionID="cecaaddd96b45e742fedc37e6fbd5ac0">
  <xsd:schema xmlns:xsd="http://www.w3.org/2001/XMLSchema" xmlns:xs="http://www.w3.org/2001/XMLSchema" xmlns:p="http://schemas.microsoft.com/office/2006/metadata/properties" xmlns:ns2="cc4038ed-d345-4947-b061-34ef88336004" xmlns:ns3="e6dd1411-ccec-4e4f-b73c-9c678b3207a5" targetNamespace="http://schemas.microsoft.com/office/2006/metadata/properties" ma:root="true" ma:fieldsID="50c81708ccc5120d30f8e0b5e99aa3c1" ns2:_="" ns3:_="">
    <xsd:import namespace="cc4038ed-d345-4947-b061-34ef88336004"/>
    <xsd:import namespace="e6dd1411-ccec-4e4f-b73c-9c678b320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038ed-d345-4947-b061-34ef88336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30fe8e-fdf3-4e6d-ac15-22a0b67e7b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6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d1411-ccec-4e4f-b73c-9c678b3207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7b5cc3-8ee5-412d-b10c-5a30ea3786b9}" ma:internalName="TaxCatchAll" ma:showField="CatchAllData" ma:web="e6dd1411-ccec-4e4f-b73c-9c678b320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155137-5214-449C-8806-85D323C5EAB8}">
  <ds:schemaRefs>
    <ds:schemaRef ds:uri="e6dd1411-ccec-4e4f-b73c-9c678b3207a5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cc4038ed-d345-4947-b061-34ef88336004"/>
    <ds:schemaRef ds:uri="http://www.w3.org/XML/1998/namespace"/>
    <ds:schemaRef ds:uri="http://purl.org/dc/terms/"/>
    <ds:schemaRef ds:uri="http://purl.org/dc/elements/1.1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F54A74DE-DB4A-4185-878A-DF8FA7E466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8ACE9A-7D38-491C-8379-4F7DED5244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4038ed-d345-4947-b061-34ef88336004"/>
    <ds:schemaRef ds:uri="e6dd1411-ccec-4e4f-b73c-9c678b3207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EpiCentral powerpoint template</Template>
  <TotalTime>1610</TotalTime>
  <Words>4859</Words>
  <Application>Microsoft Office PowerPoint</Application>
  <PresentationFormat>宽屏</PresentationFormat>
  <Paragraphs>483</Paragraphs>
  <Slides>23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Arial</vt:lpstr>
      <vt:lpstr>Calibri</vt:lpstr>
      <vt:lpstr>Cambria</vt:lpstr>
      <vt:lpstr>Cambria Math</vt:lpstr>
      <vt:lpstr>Master</vt:lpstr>
      <vt:lpstr>ReferID </vt:lpstr>
      <vt:lpstr>Learning objectives</vt:lpstr>
      <vt:lpstr>Across all asthma severities, patients overuse SABA reliever therapy, often instead of ICS</vt:lpstr>
      <vt:lpstr>OCS is a common treatment for asthma regardless of severity</vt:lpstr>
      <vt:lpstr>Inappropriate SABA and OCS use are each associated with poor outcomes for patients with asthma across all severities </vt:lpstr>
      <vt:lpstr>A large proportion of eligible patients are not referred despite frequent exacerbations and/or poor symptom control</vt:lpstr>
      <vt:lpstr>Referral to specialist care is associated with significant improvements in asthma control and reductions in OCS use1</vt:lpstr>
      <vt:lpstr>ReferID was developed to identify patients with uncontrolled or potentially severe asthma who may benefit from referral to a specialist</vt:lpstr>
      <vt:lpstr>Four questions based on GINA guidelines were developed in collaboration with five asthma experts1*</vt:lpstr>
      <vt:lpstr>Four questions based on GINA guidelines were developed in collaboration with five asthma experts1*</vt:lpstr>
      <vt:lpstr>Has the patient used 2 or more courses of SCS over the past 12 months and/or is using maintenance SCS therapy? </vt:lpstr>
      <vt:lpstr>Has the patient used 2 or more courses of SCS over the past 12 months and/or is using maintenance SCS therapy? </vt:lpstr>
      <vt:lpstr>Has the patient used 2 or more courses of SCS over the past 12 months and/or is using maintenance SCS therapy? </vt:lpstr>
      <vt:lpstr>Has the patient used 2 or more courses of SCS over the past 12 months and/or is using maintenance SCS therapy? </vt:lpstr>
      <vt:lpstr>Has the patient had 2 or more emergency attendances or unscheduled visits due to asthma over the past 12 months?</vt:lpstr>
      <vt:lpstr>Has the patient had 2 or more emergency attendances or unscheduled visits due to asthma over the past 12 months?</vt:lpstr>
      <vt:lpstr>Has the patient ever been intubated or admitted to an ICU  or a high dependency unit due to their asthma?</vt:lpstr>
      <vt:lpstr>How many SABA inhalers has the patient used over the  past 12 months?</vt:lpstr>
      <vt:lpstr>How many SABA inhalers has the patient used over the  past 12 months?</vt:lpstr>
      <vt:lpstr>How many SABA inhalers has the patient used over the  past 12 months?</vt:lpstr>
      <vt:lpstr>ReferID can facilitate education of HCPs to improve severe asthma care</vt:lpstr>
      <vt:lpstr>Summary</vt:lpstr>
      <vt:lpstr>References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the  Central Role of the Epithelium  in Severe Asthma</dc:title>
  <dc:subject/>
  <dc:creator>Helen Sharland</dc:creator>
  <cp:keywords/>
  <dc:description/>
  <cp:lastModifiedBy>He, Jiawen</cp:lastModifiedBy>
  <cp:revision>7</cp:revision>
  <dcterms:created xsi:type="dcterms:W3CDTF">2024-04-11T10:45:14Z</dcterms:created>
  <dcterms:modified xsi:type="dcterms:W3CDTF">2025-01-07T07:32:14Z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0x0101009EDB2018631BED4A840EC223877EC215</vt:lpwstr>
  </property>
  <property fmtid="{D5CDD505-2E9C-101B-9397-08002B2CF9AE}" pid="3" name="MediaServiceImageTags">
    <vt:lpwstr/>
  </property>
</Properties>
</file>